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84"/>
  </p:notesMasterIdLst>
  <p:handoutMasterIdLst>
    <p:handoutMasterId r:id="rId85"/>
  </p:handoutMasterIdLst>
  <p:sldIdLst>
    <p:sldId id="464" r:id="rId5"/>
    <p:sldId id="516" r:id="rId6"/>
    <p:sldId id="544" r:id="rId7"/>
    <p:sldId id="424" r:id="rId8"/>
    <p:sldId id="425" r:id="rId9"/>
    <p:sldId id="502" r:id="rId10"/>
    <p:sldId id="503" r:id="rId11"/>
    <p:sldId id="419" r:id="rId12"/>
    <p:sldId id="413" r:id="rId13"/>
    <p:sldId id="426" r:id="rId14"/>
    <p:sldId id="432" r:id="rId15"/>
    <p:sldId id="481" r:id="rId16"/>
    <p:sldId id="452" r:id="rId17"/>
    <p:sldId id="456" r:id="rId18"/>
    <p:sldId id="435" r:id="rId19"/>
    <p:sldId id="441" r:id="rId20"/>
    <p:sldId id="442" r:id="rId21"/>
    <p:sldId id="443" r:id="rId22"/>
    <p:sldId id="482" r:id="rId23"/>
    <p:sldId id="427" r:id="rId24"/>
    <p:sldId id="444" r:id="rId25"/>
    <p:sldId id="457" r:id="rId26"/>
    <p:sldId id="459" r:id="rId27"/>
    <p:sldId id="484" r:id="rId28"/>
    <p:sldId id="485" r:id="rId29"/>
    <p:sldId id="486" r:id="rId30"/>
    <p:sldId id="446" r:id="rId31"/>
    <p:sldId id="487" r:id="rId32"/>
    <p:sldId id="447" r:id="rId33"/>
    <p:sldId id="428" r:id="rId34"/>
    <p:sldId id="458" r:id="rId35"/>
    <p:sldId id="451" r:id="rId36"/>
    <p:sldId id="508" r:id="rId37"/>
    <p:sldId id="492" r:id="rId38"/>
    <p:sldId id="493" r:id="rId39"/>
    <p:sldId id="506" r:id="rId40"/>
    <p:sldId id="448" r:id="rId41"/>
    <p:sldId id="449" r:id="rId42"/>
    <p:sldId id="535" r:id="rId43"/>
    <p:sldId id="460" r:id="rId44"/>
    <p:sldId id="517" r:id="rId45"/>
    <p:sldId id="519" r:id="rId46"/>
    <p:sldId id="520" r:id="rId47"/>
    <p:sldId id="521" r:id="rId48"/>
    <p:sldId id="522" r:id="rId49"/>
    <p:sldId id="509" r:id="rId50"/>
    <p:sldId id="510" r:id="rId51"/>
    <p:sldId id="512" r:id="rId52"/>
    <p:sldId id="536" r:id="rId53"/>
    <p:sldId id="537" r:id="rId54"/>
    <p:sldId id="538" r:id="rId55"/>
    <p:sldId id="539" r:id="rId56"/>
    <p:sldId id="540" r:id="rId57"/>
    <p:sldId id="541" r:id="rId58"/>
    <p:sldId id="498" r:id="rId59"/>
    <p:sldId id="499" r:id="rId60"/>
    <p:sldId id="500" r:id="rId61"/>
    <p:sldId id="501" r:id="rId62"/>
    <p:sldId id="513" r:id="rId63"/>
    <p:sldId id="514" r:id="rId64"/>
    <p:sldId id="525" r:id="rId65"/>
    <p:sldId id="530" r:id="rId66"/>
    <p:sldId id="531" r:id="rId67"/>
    <p:sldId id="526" r:id="rId68"/>
    <p:sldId id="542" r:id="rId69"/>
    <p:sldId id="543" r:id="rId70"/>
    <p:sldId id="527" r:id="rId71"/>
    <p:sldId id="528" r:id="rId72"/>
    <p:sldId id="529" r:id="rId73"/>
    <p:sldId id="533" r:id="rId74"/>
    <p:sldId id="534" r:id="rId75"/>
    <p:sldId id="429" r:id="rId76"/>
    <p:sldId id="461" r:id="rId77"/>
    <p:sldId id="463" r:id="rId78"/>
    <p:sldId id="515" r:id="rId79"/>
    <p:sldId id="462" r:id="rId80"/>
    <p:sldId id="414" r:id="rId81"/>
    <p:sldId id="431" r:id="rId82"/>
    <p:sldId id="420" r:id="rId83"/>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i" initials="P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85906" autoAdjust="0"/>
  </p:normalViewPr>
  <p:slideViewPr>
    <p:cSldViewPr>
      <p:cViewPr varScale="1">
        <p:scale>
          <a:sx n="103" d="100"/>
          <a:sy n="103" d="100"/>
        </p:scale>
        <p:origin x="1494" y="102"/>
      </p:cViewPr>
      <p:guideLst>
        <p:guide orient="horz" pos="2160"/>
        <p:guide pos="2880"/>
      </p:guideLst>
    </p:cSldViewPr>
  </p:slideViewPr>
  <p:notesTextViewPr>
    <p:cViewPr>
      <p:scale>
        <a:sx n="1" d="1"/>
        <a:sy n="1" d="1"/>
      </p:scale>
      <p:origin x="0" y="0"/>
    </p:cViewPr>
  </p:notesTextViewPr>
  <p:sorterViewPr>
    <p:cViewPr>
      <p:scale>
        <a:sx n="150" d="100"/>
        <a:sy n="150" d="100"/>
      </p:scale>
      <p:origin x="0" y="-40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1" cy="513776"/>
          </a:xfrm>
          <a:prstGeom prst="rect">
            <a:avLst/>
          </a:prstGeom>
        </p:spPr>
        <p:txBody>
          <a:bodyPr vert="horz" lIns="97210" tIns="48605" rIns="97210" bIns="48605" rtlCol="0"/>
          <a:lstStyle>
            <a:lvl1pPr algn="l">
              <a:defRPr sz="1300"/>
            </a:lvl1pPr>
          </a:lstStyle>
          <a:p>
            <a:endParaRPr lang="en-US" dirty="0"/>
          </a:p>
        </p:txBody>
      </p:sp>
      <p:sp>
        <p:nvSpPr>
          <p:cNvPr id="3" name="Date Placeholder 2"/>
          <p:cNvSpPr>
            <a:spLocks noGrp="1"/>
          </p:cNvSpPr>
          <p:nvPr>
            <p:ph type="dt" sz="quarter" idx="1"/>
          </p:nvPr>
        </p:nvSpPr>
        <p:spPr>
          <a:xfrm>
            <a:off x="4023685" y="0"/>
            <a:ext cx="3077130" cy="513776"/>
          </a:xfrm>
          <a:prstGeom prst="rect">
            <a:avLst/>
          </a:prstGeom>
        </p:spPr>
        <p:txBody>
          <a:bodyPr vert="horz" lIns="97210" tIns="48605" rIns="97210" bIns="48605" rtlCol="0"/>
          <a:lstStyle>
            <a:lvl1pPr algn="r">
              <a:defRPr sz="1300"/>
            </a:lvl1pPr>
          </a:lstStyle>
          <a:p>
            <a:fld id="{04DE80B8-64FB-44BB-ADEB-15DC944F3582}" type="datetimeFigureOut">
              <a:rPr lang="en-US" smtClean="0"/>
              <a:t>12/9/2022</a:t>
            </a:fld>
            <a:endParaRPr lang="en-US" dirty="0"/>
          </a:p>
        </p:txBody>
      </p:sp>
      <p:sp>
        <p:nvSpPr>
          <p:cNvPr id="4" name="Footer Placeholder 3"/>
          <p:cNvSpPr>
            <a:spLocks noGrp="1"/>
          </p:cNvSpPr>
          <p:nvPr>
            <p:ph type="ftr" sz="quarter" idx="2"/>
          </p:nvPr>
        </p:nvSpPr>
        <p:spPr>
          <a:xfrm>
            <a:off x="0" y="9720838"/>
            <a:ext cx="3077131" cy="513776"/>
          </a:xfrm>
          <a:prstGeom prst="rect">
            <a:avLst/>
          </a:prstGeom>
        </p:spPr>
        <p:txBody>
          <a:bodyPr vert="horz" lIns="97210" tIns="48605" rIns="97210" bIns="4860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685" y="9720838"/>
            <a:ext cx="3077130" cy="513776"/>
          </a:xfrm>
          <a:prstGeom prst="rect">
            <a:avLst/>
          </a:prstGeom>
        </p:spPr>
        <p:txBody>
          <a:bodyPr vert="horz" lIns="97210" tIns="48605" rIns="97210" bIns="48605" rtlCol="0" anchor="b"/>
          <a:lstStyle>
            <a:lvl1pPr algn="r">
              <a:defRPr sz="1300"/>
            </a:lvl1pPr>
          </a:lstStyle>
          <a:p>
            <a:fld id="{7EA6CF14-352D-41CF-B5D7-9012266627D2}" type="slidenum">
              <a:rPr lang="en-US" smtClean="0"/>
              <a:t>‹#›</a:t>
            </a:fld>
            <a:endParaRPr lang="en-US" dirty="0"/>
          </a:p>
        </p:txBody>
      </p:sp>
    </p:spTree>
    <p:extLst>
      <p:ext uri="{BB962C8B-B14F-4D97-AF65-F5344CB8AC3E}">
        <p14:creationId xmlns:p14="http://schemas.microsoft.com/office/powerpoint/2010/main" val="10903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36" cy="512112"/>
          </a:xfrm>
          <a:prstGeom prst="rect">
            <a:avLst/>
          </a:prstGeom>
        </p:spPr>
        <p:txBody>
          <a:bodyPr vert="horz" lIns="89093" tIns="44546" rIns="89093" bIns="44546" rtlCol="0"/>
          <a:lstStyle>
            <a:lvl1pPr algn="l">
              <a:defRPr sz="1200"/>
            </a:lvl1pPr>
          </a:lstStyle>
          <a:p>
            <a:endParaRPr lang="en-US" dirty="0"/>
          </a:p>
        </p:txBody>
      </p:sp>
      <p:sp>
        <p:nvSpPr>
          <p:cNvPr id="3" name="Date Placeholder 2"/>
          <p:cNvSpPr>
            <a:spLocks noGrp="1"/>
          </p:cNvSpPr>
          <p:nvPr>
            <p:ph type="dt" idx="1"/>
          </p:nvPr>
        </p:nvSpPr>
        <p:spPr>
          <a:xfrm>
            <a:off x="4022548" y="0"/>
            <a:ext cx="3078436" cy="512112"/>
          </a:xfrm>
          <a:prstGeom prst="rect">
            <a:avLst/>
          </a:prstGeom>
        </p:spPr>
        <p:txBody>
          <a:bodyPr vert="horz" lIns="89093" tIns="44546" rIns="89093" bIns="44546" rtlCol="0"/>
          <a:lstStyle>
            <a:lvl1pPr algn="r">
              <a:defRPr sz="1200"/>
            </a:lvl1pPr>
          </a:lstStyle>
          <a:p>
            <a:fld id="{AE43A050-3493-4D8B-AB5C-D5E7DF6913A9}" type="datetimeFigureOut">
              <a:rPr lang="en-US" smtClean="0"/>
              <a:t>12/9/2022</a:t>
            </a:fld>
            <a:endParaRPr lang="en-US" dirty="0"/>
          </a:p>
        </p:txBody>
      </p:sp>
      <p:sp>
        <p:nvSpPr>
          <p:cNvPr id="4" name="Slide Image Placeholder 3"/>
          <p:cNvSpPr>
            <a:spLocks noGrp="1" noRot="1" noChangeAspect="1"/>
          </p:cNvSpPr>
          <p:nvPr>
            <p:ph type="sldImg" idx="2"/>
          </p:nvPr>
        </p:nvSpPr>
        <p:spPr>
          <a:xfrm>
            <a:off x="992188" y="766763"/>
            <a:ext cx="5118100" cy="3840162"/>
          </a:xfrm>
          <a:prstGeom prst="rect">
            <a:avLst/>
          </a:prstGeom>
          <a:noFill/>
          <a:ln w="12700">
            <a:solidFill>
              <a:prstClr val="black"/>
            </a:solidFill>
          </a:ln>
        </p:spPr>
        <p:txBody>
          <a:bodyPr vert="horz" lIns="89093" tIns="44546" rIns="89093" bIns="44546" rtlCol="0" anchor="ctr"/>
          <a:lstStyle/>
          <a:p>
            <a:endParaRPr lang="en-US" dirty="0"/>
          </a:p>
        </p:txBody>
      </p:sp>
      <p:sp>
        <p:nvSpPr>
          <p:cNvPr id="5" name="Notes Placeholder 4"/>
          <p:cNvSpPr>
            <a:spLocks noGrp="1"/>
          </p:cNvSpPr>
          <p:nvPr>
            <p:ph type="body" sz="quarter" idx="3"/>
          </p:nvPr>
        </p:nvSpPr>
        <p:spPr>
          <a:xfrm>
            <a:off x="709952" y="4861252"/>
            <a:ext cx="5682577" cy="4605955"/>
          </a:xfrm>
          <a:prstGeom prst="rect">
            <a:avLst/>
          </a:prstGeom>
        </p:spPr>
        <p:txBody>
          <a:bodyPr vert="horz" lIns="89093" tIns="44546" rIns="89093" bIns="445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986"/>
            <a:ext cx="3078436" cy="512109"/>
          </a:xfrm>
          <a:prstGeom prst="rect">
            <a:avLst/>
          </a:prstGeom>
        </p:spPr>
        <p:txBody>
          <a:bodyPr vert="horz" lIns="89093" tIns="44546" rIns="89093" bIns="445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548" y="9720986"/>
            <a:ext cx="3078436" cy="512109"/>
          </a:xfrm>
          <a:prstGeom prst="rect">
            <a:avLst/>
          </a:prstGeom>
        </p:spPr>
        <p:txBody>
          <a:bodyPr vert="horz" lIns="89093" tIns="44546" rIns="89093" bIns="44546" rtlCol="0" anchor="b"/>
          <a:lstStyle>
            <a:lvl1pPr algn="r">
              <a:defRPr sz="1200"/>
            </a:lvl1pPr>
          </a:lstStyle>
          <a:p>
            <a:fld id="{1A1A3A79-10C9-449E-B3EA-03E266C20B6B}" type="slidenum">
              <a:rPr lang="en-US" smtClean="0"/>
              <a:t>‹#›</a:t>
            </a:fld>
            <a:endParaRPr lang="en-US" dirty="0"/>
          </a:p>
        </p:txBody>
      </p:sp>
    </p:spTree>
    <p:extLst>
      <p:ext uri="{BB962C8B-B14F-4D97-AF65-F5344CB8AC3E}">
        <p14:creationId xmlns:p14="http://schemas.microsoft.com/office/powerpoint/2010/main" val="38848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wpbeginner.com/showcase/best-wordpress-them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2</a:t>
            </a:fld>
            <a:endParaRPr lang="en-US" dirty="0">
              <a:solidFill>
                <a:prstClr val="black"/>
              </a:solidFill>
              <a:latin typeface="Calibri"/>
            </a:endParaRPr>
          </a:p>
        </p:txBody>
      </p:sp>
    </p:spTree>
    <p:extLst>
      <p:ext uri="{BB962C8B-B14F-4D97-AF65-F5344CB8AC3E}">
        <p14:creationId xmlns:p14="http://schemas.microsoft.com/office/powerpoint/2010/main" val="264438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r>
              <a:rPr lang="en-US" sz="1300" b="1" dirty="0"/>
              <a:t>Categories vs Tags:</a:t>
            </a:r>
            <a:r>
              <a:rPr lang="en-US" sz="1300" dirty="0"/>
              <a:t> The easiest way to understand the difference between category and tag is to imagine your website is a book. Table of contents found in a book defined the broad sections available in a book. Category in a WordPress website can be thought of as a table of content in a book. Similarly, index found at the back of the book can be thought of as tags in a website. As a good practice, try to assign one blog post to not more than 3 categories. You can be bit </a:t>
            </a:r>
            <a:r>
              <a:rPr lang="en-US" sz="1300" dirty="0" err="1"/>
              <a:t>leberal</a:t>
            </a:r>
            <a:r>
              <a:rPr lang="en-US" sz="1300" dirty="0"/>
              <a:t> with tags. A blog post can be assigned to as many meaningful tags as you wish to.</a:t>
            </a:r>
          </a:p>
          <a:p>
            <a:pPr defTabSz="794366">
              <a:defRPr/>
            </a:pPr>
            <a:r>
              <a:rPr lang="en-US" sz="1300" b="1" dirty="0"/>
              <a:t>Posts vs Pages, </a:t>
            </a:r>
            <a:r>
              <a:rPr lang="en-US" sz="1300" dirty="0"/>
              <a:t>post is generally used for blogs and are published at regular intervals while page is used for static articles</a:t>
            </a:r>
            <a:endParaRPr lang="en-US" b="0"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14</a:t>
            </a:fld>
            <a:endParaRPr lang="en-US" dirty="0">
              <a:solidFill>
                <a:prstClr val="black"/>
              </a:solidFill>
              <a:latin typeface="Calibri"/>
            </a:endParaRPr>
          </a:p>
        </p:txBody>
      </p:sp>
    </p:spTree>
    <p:extLst>
      <p:ext uri="{BB962C8B-B14F-4D97-AF65-F5344CB8AC3E}">
        <p14:creationId xmlns:p14="http://schemas.microsoft.com/office/powerpoint/2010/main" val="243283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15</a:t>
            </a:fld>
            <a:endParaRPr lang="en-US" dirty="0">
              <a:solidFill>
                <a:prstClr val="black"/>
              </a:solidFill>
              <a:latin typeface="Calibri"/>
            </a:endParaRPr>
          </a:p>
        </p:txBody>
      </p:sp>
    </p:spTree>
    <p:extLst>
      <p:ext uri="{BB962C8B-B14F-4D97-AF65-F5344CB8AC3E}">
        <p14:creationId xmlns:p14="http://schemas.microsoft.com/office/powerpoint/2010/main" val="8729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16</a:t>
            </a:fld>
            <a:endParaRPr lang="en-US" dirty="0">
              <a:solidFill>
                <a:prstClr val="black"/>
              </a:solidFill>
              <a:latin typeface="Calibri"/>
            </a:endParaRPr>
          </a:p>
        </p:txBody>
      </p:sp>
    </p:spTree>
    <p:extLst>
      <p:ext uri="{BB962C8B-B14F-4D97-AF65-F5344CB8AC3E}">
        <p14:creationId xmlns:p14="http://schemas.microsoft.com/office/powerpoint/2010/main" val="199142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17</a:t>
            </a:fld>
            <a:endParaRPr lang="en-US" dirty="0">
              <a:solidFill>
                <a:prstClr val="black"/>
              </a:solidFill>
              <a:latin typeface="Calibri"/>
            </a:endParaRPr>
          </a:p>
        </p:txBody>
      </p:sp>
    </p:spTree>
    <p:extLst>
      <p:ext uri="{BB962C8B-B14F-4D97-AF65-F5344CB8AC3E}">
        <p14:creationId xmlns:p14="http://schemas.microsoft.com/office/powerpoint/2010/main" val="158784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18</a:t>
            </a:fld>
            <a:endParaRPr lang="en-US" dirty="0">
              <a:solidFill>
                <a:prstClr val="black"/>
              </a:solidFill>
              <a:latin typeface="Calibri"/>
            </a:endParaRPr>
          </a:p>
        </p:txBody>
      </p:sp>
    </p:spTree>
    <p:extLst>
      <p:ext uri="{BB962C8B-B14F-4D97-AF65-F5344CB8AC3E}">
        <p14:creationId xmlns:p14="http://schemas.microsoft.com/office/powerpoint/2010/main" val="285411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21</a:t>
            </a:fld>
            <a:endParaRPr lang="en-US" dirty="0">
              <a:solidFill>
                <a:prstClr val="black"/>
              </a:solidFill>
              <a:latin typeface="Calibri"/>
            </a:endParaRPr>
          </a:p>
        </p:txBody>
      </p:sp>
    </p:spTree>
    <p:extLst>
      <p:ext uri="{BB962C8B-B14F-4D97-AF65-F5344CB8AC3E}">
        <p14:creationId xmlns:p14="http://schemas.microsoft.com/office/powerpoint/2010/main" val="249149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22</a:t>
            </a:fld>
            <a:endParaRPr lang="en-US" dirty="0">
              <a:solidFill>
                <a:prstClr val="black"/>
              </a:solidFill>
              <a:latin typeface="Calibri"/>
            </a:endParaRPr>
          </a:p>
        </p:txBody>
      </p:sp>
    </p:spTree>
    <p:extLst>
      <p:ext uri="{BB962C8B-B14F-4D97-AF65-F5344CB8AC3E}">
        <p14:creationId xmlns:p14="http://schemas.microsoft.com/office/powerpoint/2010/main" val="401386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23</a:t>
            </a:fld>
            <a:endParaRPr lang="en-US" dirty="0">
              <a:solidFill>
                <a:prstClr val="black"/>
              </a:solidFill>
              <a:latin typeface="Calibri"/>
            </a:endParaRPr>
          </a:p>
        </p:txBody>
      </p:sp>
    </p:spTree>
    <p:extLst>
      <p:ext uri="{BB962C8B-B14F-4D97-AF65-F5344CB8AC3E}">
        <p14:creationId xmlns:p14="http://schemas.microsoft.com/office/powerpoint/2010/main" val="412081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27</a:t>
            </a:fld>
            <a:endParaRPr lang="en-US" dirty="0">
              <a:solidFill>
                <a:prstClr val="black"/>
              </a:solidFill>
              <a:latin typeface="Calibri"/>
            </a:endParaRPr>
          </a:p>
        </p:txBody>
      </p:sp>
    </p:spTree>
    <p:extLst>
      <p:ext uri="{BB962C8B-B14F-4D97-AF65-F5344CB8AC3E}">
        <p14:creationId xmlns:p14="http://schemas.microsoft.com/office/powerpoint/2010/main" val="378234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29</a:t>
            </a:fld>
            <a:endParaRPr lang="en-US" dirty="0">
              <a:solidFill>
                <a:prstClr val="black"/>
              </a:solidFill>
              <a:latin typeface="Calibri"/>
            </a:endParaRPr>
          </a:p>
        </p:txBody>
      </p:sp>
    </p:spTree>
    <p:extLst>
      <p:ext uri="{BB962C8B-B14F-4D97-AF65-F5344CB8AC3E}">
        <p14:creationId xmlns:p14="http://schemas.microsoft.com/office/powerpoint/2010/main" val="364138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a:t>
            </a:fld>
            <a:endParaRPr lang="en-US" dirty="0">
              <a:solidFill>
                <a:prstClr val="black"/>
              </a:solidFill>
              <a:latin typeface="Calibri"/>
            </a:endParaRPr>
          </a:p>
        </p:txBody>
      </p:sp>
    </p:spTree>
    <p:extLst>
      <p:ext uri="{BB962C8B-B14F-4D97-AF65-F5344CB8AC3E}">
        <p14:creationId xmlns:p14="http://schemas.microsoft.com/office/powerpoint/2010/main" val="3552845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r>
              <a:rPr lang="en-US" sz="1300" b="1" dirty="0"/>
              <a:t>Posts vs Pages, </a:t>
            </a:r>
            <a:r>
              <a:rPr lang="en-US" sz="1300" dirty="0"/>
              <a:t>post is generally used for blogs and are published at regular intervals while page is used for static articles</a:t>
            </a:r>
          </a:p>
          <a:p>
            <a:r>
              <a:rPr lang="en-US" sz="1300" dirty="0"/>
              <a:t>Posts are timely vs. Pages are timeless.</a:t>
            </a:r>
          </a:p>
          <a:p>
            <a:r>
              <a:rPr lang="en-US" sz="1300" dirty="0"/>
              <a:t>Posts are social vs. Pages are NOT.</a:t>
            </a:r>
          </a:p>
          <a:p>
            <a:r>
              <a:rPr lang="en-US" sz="1300" dirty="0"/>
              <a:t>Posts are organized using categories and tags vs. Pages are hierarchical and can be organized as child and parent pages.</a:t>
            </a:r>
          </a:p>
          <a:p>
            <a:r>
              <a:rPr lang="en-US" sz="1300" dirty="0"/>
              <a:t>Posts are included in RSS feed vs. Pages are not.</a:t>
            </a:r>
          </a:p>
          <a:p>
            <a:r>
              <a:rPr lang="en-US" sz="1300" dirty="0"/>
              <a:t>Posts have author and published date vs Pages do not.</a:t>
            </a:r>
          </a:p>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31</a:t>
            </a:fld>
            <a:endParaRPr lang="en-US" dirty="0">
              <a:solidFill>
                <a:prstClr val="black"/>
              </a:solidFill>
              <a:latin typeface="Calibri"/>
            </a:endParaRPr>
          </a:p>
        </p:txBody>
      </p:sp>
    </p:spTree>
    <p:extLst>
      <p:ext uri="{BB962C8B-B14F-4D97-AF65-F5344CB8AC3E}">
        <p14:creationId xmlns:p14="http://schemas.microsoft.com/office/powerpoint/2010/main" val="2448076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32</a:t>
            </a:fld>
            <a:endParaRPr lang="en-US" dirty="0">
              <a:solidFill>
                <a:prstClr val="black"/>
              </a:solidFill>
              <a:latin typeface="Calibri"/>
            </a:endParaRPr>
          </a:p>
        </p:txBody>
      </p:sp>
    </p:spTree>
    <p:extLst>
      <p:ext uri="{BB962C8B-B14F-4D97-AF65-F5344CB8AC3E}">
        <p14:creationId xmlns:p14="http://schemas.microsoft.com/office/powerpoint/2010/main" val="66958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33</a:t>
            </a:fld>
            <a:endParaRPr lang="en-US" dirty="0">
              <a:solidFill>
                <a:prstClr val="black"/>
              </a:solidFill>
              <a:latin typeface="Calibri"/>
            </a:endParaRPr>
          </a:p>
        </p:txBody>
      </p:sp>
    </p:spTree>
    <p:extLst>
      <p:ext uri="{BB962C8B-B14F-4D97-AF65-F5344CB8AC3E}">
        <p14:creationId xmlns:p14="http://schemas.microsoft.com/office/powerpoint/2010/main" val="2260855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36</a:t>
            </a:fld>
            <a:endParaRPr lang="en-US" dirty="0">
              <a:solidFill>
                <a:prstClr val="black"/>
              </a:solidFill>
              <a:latin typeface="Calibri"/>
            </a:endParaRPr>
          </a:p>
        </p:txBody>
      </p:sp>
    </p:spTree>
    <p:extLst>
      <p:ext uri="{BB962C8B-B14F-4D97-AF65-F5344CB8AC3E}">
        <p14:creationId xmlns:p14="http://schemas.microsoft.com/office/powerpoint/2010/main" val="163654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37</a:t>
            </a:fld>
            <a:endParaRPr lang="en-US" dirty="0">
              <a:solidFill>
                <a:prstClr val="black"/>
              </a:solidFill>
              <a:latin typeface="Calibri"/>
            </a:endParaRPr>
          </a:p>
        </p:txBody>
      </p:sp>
    </p:spTree>
    <p:extLst>
      <p:ext uri="{BB962C8B-B14F-4D97-AF65-F5344CB8AC3E}">
        <p14:creationId xmlns:p14="http://schemas.microsoft.com/office/powerpoint/2010/main" val="77769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38</a:t>
            </a:fld>
            <a:endParaRPr lang="en-US" dirty="0">
              <a:solidFill>
                <a:prstClr val="black"/>
              </a:solidFill>
              <a:latin typeface="Calibri"/>
            </a:endParaRPr>
          </a:p>
        </p:txBody>
      </p:sp>
    </p:spTree>
    <p:extLst>
      <p:ext uri="{BB962C8B-B14F-4D97-AF65-F5344CB8AC3E}">
        <p14:creationId xmlns:p14="http://schemas.microsoft.com/office/powerpoint/2010/main" val="412513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39</a:t>
            </a:fld>
            <a:endParaRPr lang="en-US" dirty="0">
              <a:solidFill>
                <a:prstClr val="black"/>
              </a:solidFill>
              <a:latin typeface="Calibri"/>
            </a:endParaRPr>
          </a:p>
        </p:txBody>
      </p:sp>
    </p:spTree>
    <p:extLst>
      <p:ext uri="{BB962C8B-B14F-4D97-AF65-F5344CB8AC3E}">
        <p14:creationId xmlns:p14="http://schemas.microsoft.com/office/powerpoint/2010/main" val="3345818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40</a:t>
            </a:fld>
            <a:endParaRPr lang="en-US" dirty="0">
              <a:solidFill>
                <a:prstClr val="black"/>
              </a:solidFill>
              <a:latin typeface="Calibri"/>
            </a:endParaRPr>
          </a:p>
        </p:txBody>
      </p:sp>
    </p:spTree>
    <p:extLst>
      <p:ext uri="{BB962C8B-B14F-4D97-AF65-F5344CB8AC3E}">
        <p14:creationId xmlns:p14="http://schemas.microsoft.com/office/powerpoint/2010/main" val="1747141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41</a:t>
            </a:fld>
            <a:endParaRPr lang="en-US" dirty="0">
              <a:solidFill>
                <a:prstClr val="black"/>
              </a:solidFill>
              <a:latin typeface="Calibri"/>
            </a:endParaRPr>
          </a:p>
        </p:txBody>
      </p:sp>
    </p:spTree>
    <p:extLst>
      <p:ext uri="{BB962C8B-B14F-4D97-AF65-F5344CB8AC3E}">
        <p14:creationId xmlns:p14="http://schemas.microsoft.com/office/powerpoint/2010/main" val="1271109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42</a:t>
            </a:fld>
            <a:endParaRPr lang="en-US" dirty="0">
              <a:solidFill>
                <a:prstClr val="black"/>
              </a:solidFill>
              <a:latin typeface="Calibri"/>
            </a:endParaRPr>
          </a:p>
        </p:txBody>
      </p:sp>
    </p:spTree>
    <p:extLst>
      <p:ext uri="{BB962C8B-B14F-4D97-AF65-F5344CB8AC3E}">
        <p14:creationId xmlns:p14="http://schemas.microsoft.com/office/powerpoint/2010/main" val="272403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a:t>
            </a:fld>
            <a:endParaRPr lang="en-US" dirty="0">
              <a:solidFill>
                <a:prstClr val="black"/>
              </a:solidFill>
              <a:latin typeface="Calibri"/>
            </a:endParaRPr>
          </a:p>
        </p:txBody>
      </p:sp>
    </p:spTree>
    <p:extLst>
      <p:ext uri="{BB962C8B-B14F-4D97-AF65-F5344CB8AC3E}">
        <p14:creationId xmlns:p14="http://schemas.microsoft.com/office/powerpoint/2010/main" val="38556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43</a:t>
            </a:fld>
            <a:endParaRPr lang="en-US" dirty="0">
              <a:solidFill>
                <a:prstClr val="black"/>
              </a:solidFill>
              <a:latin typeface="Calibri"/>
            </a:endParaRPr>
          </a:p>
        </p:txBody>
      </p:sp>
    </p:spTree>
    <p:extLst>
      <p:ext uri="{BB962C8B-B14F-4D97-AF65-F5344CB8AC3E}">
        <p14:creationId xmlns:p14="http://schemas.microsoft.com/office/powerpoint/2010/main" val="886201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44</a:t>
            </a:fld>
            <a:endParaRPr lang="en-US" dirty="0">
              <a:solidFill>
                <a:prstClr val="black"/>
              </a:solidFill>
              <a:latin typeface="Calibri"/>
            </a:endParaRPr>
          </a:p>
        </p:txBody>
      </p:sp>
    </p:spTree>
    <p:extLst>
      <p:ext uri="{BB962C8B-B14F-4D97-AF65-F5344CB8AC3E}">
        <p14:creationId xmlns:p14="http://schemas.microsoft.com/office/powerpoint/2010/main" val="252881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45</a:t>
            </a:fld>
            <a:endParaRPr lang="en-US" dirty="0">
              <a:solidFill>
                <a:prstClr val="black"/>
              </a:solidFill>
              <a:latin typeface="Calibri"/>
            </a:endParaRPr>
          </a:p>
        </p:txBody>
      </p:sp>
    </p:spTree>
    <p:extLst>
      <p:ext uri="{BB962C8B-B14F-4D97-AF65-F5344CB8AC3E}">
        <p14:creationId xmlns:p14="http://schemas.microsoft.com/office/powerpoint/2010/main" val="1303853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r>
              <a:rPr lang="en-US" sz="1300" dirty="0"/>
              <a:t>A navigation menu is a list of a links pointing to important areas of a website. They are usually presented as a horizontal bar of links at the top of every page on a website.</a:t>
            </a:r>
          </a:p>
          <a:p>
            <a:r>
              <a:rPr lang="en-US" sz="1300" dirty="0"/>
              <a:t>The exact location of your menu will depend on your </a:t>
            </a:r>
            <a:r>
              <a:rPr lang="en-US" sz="1300" dirty="0">
                <a:hlinkClick r:id="rId3" tooltip="Most Popular and Best WordPress Themes (Expert Pick)"/>
              </a:rPr>
              <a:t>WordPress theme</a:t>
            </a:r>
            <a:r>
              <a:rPr lang="en-US" sz="1300" dirty="0"/>
              <a:t>. Most themes will have several options, so you can create different menus that can be displayed in different places.</a:t>
            </a:r>
          </a:p>
          <a:p>
            <a:r>
              <a:rPr lang="en-US" sz="1300" dirty="0"/>
              <a:t>For instance, most WordPress themes come with a primary menu that appears on the top. Some themes may include a secondary menu, a footer menu, or a mobile navigation menu as well.</a:t>
            </a:r>
          </a:p>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46</a:t>
            </a:fld>
            <a:endParaRPr lang="en-US" dirty="0">
              <a:solidFill>
                <a:prstClr val="black"/>
              </a:solidFill>
              <a:latin typeface="Calibri"/>
            </a:endParaRPr>
          </a:p>
        </p:txBody>
      </p:sp>
    </p:spTree>
    <p:extLst>
      <p:ext uri="{BB962C8B-B14F-4D97-AF65-F5344CB8AC3E}">
        <p14:creationId xmlns:p14="http://schemas.microsoft.com/office/powerpoint/2010/main" val="2897505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73</a:t>
            </a:fld>
            <a:endParaRPr lang="en-US" dirty="0">
              <a:solidFill>
                <a:prstClr val="black"/>
              </a:solidFill>
              <a:latin typeface="Calibri"/>
            </a:endParaRPr>
          </a:p>
        </p:txBody>
      </p:sp>
    </p:spTree>
    <p:extLst>
      <p:ext uri="{BB962C8B-B14F-4D97-AF65-F5344CB8AC3E}">
        <p14:creationId xmlns:p14="http://schemas.microsoft.com/office/powerpoint/2010/main" val="256959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74</a:t>
            </a:fld>
            <a:endParaRPr lang="en-US" dirty="0">
              <a:solidFill>
                <a:prstClr val="black"/>
              </a:solidFill>
              <a:latin typeface="Calibri"/>
            </a:endParaRPr>
          </a:p>
        </p:txBody>
      </p:sp>
    </p:spTree>
    <p:extLst>
      <p:ext uri="{BB962C8B-B14F-4D97-AF65-F5344CB8AC3E}">
        <p14:creationId xmlns:p14="http://schemas.microsoft.com/office/powerpoint/2010/main" val="2147112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75</a:t>
            </a:fld>
            <a:endParaRPr lang="en-US" dirty="0">
              <a:solidFill>
                <a:prstClr val="black"/>
              </a:solidFill>
              <a:latin typeface="Calibri"/>
            </a:endParaRPr>
          </a:p>
        </p:txBody>
      </p:sp>
    </p:spTree>
    <p:extLst>
      <p:ext uri="{BB962C8B-B14F-4D97-AF65-F5344CB8AC3E}">
        <p14:creationId xmlns:p14="http://schemas.microsoft.com/office/powerpoint/2010/main" val="1954545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76</a:t>
            </a:fld>
            <a:endParaRPr lang="en-US" dirty="0">
              <a:solidFill>
                <a:prstClr val="black"/>
              </a:solidFill>
              <a:latin typeface="Calibri"/>
            </a:endParaRPr>
          </a:p>
        </p:txBody>
      </p:sp>
    </p:spTree>
    <p:extLst>
      <p:ext uri="{BB962C8B-B14F-4D97-AF65-F5344CB8AC3E}">
        <p14:creationId xmlns:p14="http://schemas.microsoft.com/office/powerpoint/2010/main" val="3132858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77</a:t>
            </a:fld>
            <a:endParaRPr lang="en-US" dirty="0">
              <a:solidFill>
                <a:prstClr val="black"/>
              </a:solidFill>
              <a:latin typeface="Calibri"/>
            </a:endParaRPr>
          </a:p>
        </p:txBody>
      </p:sp>
    </p:spTree>
    <p:extLst>
      <p:ext uri="{BB962C8B-B14F-4D97-AF65-F5344CB8AC3E}">
        <p14:creationId xmlns:p14="http://schemas.microsoft.com/office/powerpoint/2010/main" val="466556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78</a:t>
            </a:fld>
            <a:endParaRPr lang="en-US" dirty="0">
              <a:solidFill>
                <a:prstClr val="black"/>
              </a:solidFill>
              <a:latin typeface="Calibri"/>
            </a:endParaRPr>
          </a:p>
        </p:txBody>
      </p:sp>
    </p:spTree>
    <p:extLst>
      <p:ext uri="{BB962C8B-B14F-4D97-AF65-F5344CB8AC3E}">
        <p14:creationId xmlns:p14="http://schemas.microsoft.com/office/powerpoint/2010/main" val="256270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6</a:t>
            </a:fld>
            <a:endParaRPr lang="en-US" dirty="0">
              <a:solidFill>
                <a:prstClr val="black"/>
              </a:solidFill>
              <a:latin typeface="Calibri"/>
            </a:endParaRPr>
          </a:p>
        </p:txBody>
      </p:sp>
    </p:spTree>
    <p:extLst>
      <p:ext uri="{BB962C8B-B14F-4D97-AF65-F5344CB8AC3E}">
        <p14:creationId xmlns:p14="http://schemas.microsoft.com/office/powerpoint/2010/main" val="1639340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79</a:t>
            </a:fld>
            <a:endParaRPr lang="en-US" dirty="0">
              <a:solidFill>
                <a:prstClr val="black"/>
              </a:solidFill>
              <a:latin typeface="Calibri"/>
            </a:endParaRPr>
          </a:p>
        </p:txBody>
      </p:sp>
    </p:spTree>
    <p:extLst>
      <p:ext uri="{BB962C8B-B14F-4D97-AF65-F5344CB8AC3E}">
        <p14:creationId xmlns:p14="http://schemas.microsoft.com/office/powerpoint/2010/main" val="338611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7</a:t>
            </a:fld>
            <a:endParaRPr lang="en-US" dirty="0">
              <a:solidFill>
                <a:prstClr val="black"/>
              </a:solidFill>
              <a:latin typeface="Calibri"/>
            </a:endParaRPr>
          </a:p>
        </p:txBody>
      </p:sp>
    </p:spTree>
    <p:extLst>
      <p:ext uri="{BB962C8B-B14F-4D97-AF65-F5344CB8AC3E}">
        <p14:creationId xmlns:p14="http://schemas.microsoft.com/office/powerpoint/2010/main" val="13289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8</a:t>
            </a:fld>
            <a:endParaRPr lang="en-US" dirty="0">
              <a:solidFill>
                <a:prstClr val="black"/>
              </a:solidFill>
              <a:latin typeface="Calibri"/>
            </a:endParaRPr>
          </a:p>
        </p:txBody>
      </p:sp>
    </p:spTree>
    <p:extLst>
      <p:ext uri="{BB962C8B-B14F-4D97-AF65-F5344CB8AC3E}">
        <p14:creationId xmlns:p14="http://schemas.microsoft.com/office/powerpoint/2010/main" val="235436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9</a:t>
            </a:fld>
            <a:endParaRPr lang="en-US" dirty="0">
              <a:solidFill>
                <a:prstClr val="black"/>
              </a:solidFill>
              <a:latin typeface="Calibri"/>
            </a:endParaRPr>
          </a:p>
        </p:txBody>
      </p:sp>
    </p:spTree>
    <p:extLst>
      <p:ext uri="{BB962C8B-B14F-4D97-AF65-F5344CB8AC3E}">
        <p14:creationId xmlns:p14="http://schemas.microsoft.com/office/powerpoint/2010/main" val="167280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11</a:t>
            </a:fld>
            <a:endParaRPr lang="en-US" dirty="0">
              <a:solidFill>
                <a:prstClr val="black"/>
              </a:solidFill>
              <a:latin typeface="Calibri"/>
            </a:endParaRPr>
          </a:p>
        </p:txBody>
      </p:sp>
    </p:spTree>
    <p:extLst>
      <p:ext uri="{BB962C8B-B14F-4D97-AF65-F5344CB8AC3E}">
        <p14:creationId xmlns:p14="http://schemas.microsoft.com/office/powerpoint/2010/main" val="415352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4366">
              <a:defRPr/>
            </a:pPr>
            <a:endParaRPr lang="en-US" dirty="0"/>
          </a:p>
        </p:txBody>
      </p:sp>
      <p:sp>
        <p:nvSpPr>
          <p:cNvPr id="4" name="Slide Number Placeholder 3"/>
          <p:cNvSpPr>
            <a:spLocks noGrp="1"/>
          </p:cNvSpPr>
          <p:nvPr>
            <p:ph type="sldNum" sz="quarter" idx="10"/>
          </p:nvPr>
        </p:nvSpPr>
        <p:spPr/>
        <p:txBody>
          <a:bodyPr/>
          <a:lstStyle/>
          <a:p>
            <a:pPr defTabSz="937890">
              <a:defRPr/>
            </a:pPr>
            <a:fld id="{1A1A3A79-10C9-449E-B3EA-03E266C20B6B}" type="slidenum">
              <a:rPr lang="en-US">
                <a:solidFill>
                  <a:prstClr val="black"/>
                </a:solidFill>
                <a:latin typeface="Calibri"/>
              </a:rPr>
              <a:pPr defTabSz="937890">
                <a:defRPr/>
              </a:pPr>
              <a:t>13</a:t>
            </a:fld>
            <a:endParaRPr lang="en-US" dirty="0">
              <a:solidFill>
                <a:prstClr val="black"/>
              </a:solidFill>
              <a:latin typeface="Calibri"/>
            </a:endParaRPr>
          </a:p>
        </p:txBody>
      </p:sp>
    </p:spTree>
    <p:extLst>
      <p:ext uri="{BB962C8B-B14F-4D97-AF65-F5344CB8AC3E}">
        <p14:creationId xmlns:p14="http://schemas.microsoft.com/office/powerpoint/2010/main" val="350095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69" name="PlaceHolder 2"/>
          <p:cNvSpPr>
            <a:spLocks noGrp="1"/>
          </p:cNvSpPr>
          <p:nvPr>
            <p:ph type="body"/>
          </p:nvPr>
        </p:nvSpPr>
        <p:spPr>
          <a:xfrm>
            <a:off x="457200" y="1700640"/>
            <a:ext cx="8229240" cy="2158560"/>
          </a:xfrm>
          <a:prstGeom prst="rect">
            <a:avLst/>
          </a:prstGeom>
        </p:spPr>
        <p:txBody>
          <a:bodyPr lIns="0" tIns="0" rIns="0" bIns="0"/>
          <a:lstStyle/>
          <a:p>
            <a:endParaRPr/>
          </a:p>
        </p:txBody>
      </p:sp>
      <p:sp>
        <p:nvSpPr>
          <p:cNvPr id="70" name="PlaceHolder 3"/>
          <p:cNvSpPr>
            <a:spLocks noGrp="1"/>
          </p:cNvSpPr>
          <p:nvPr>
            <p:ph type="body"/>
          </p:nvPr>
        </p:nvSpPr>
        <p:spPr>
          <a:xfrm>
            <a:off x="457200" y="406476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72" name="PlaceHolder 2"/>
          <p:cNvSpPr>
            <a:spLocks noGrp="1"/>
          </p:cNvSpPr>
          <p:nvPr>
            <p:ph type="body"/>
          </p:nvPr>
        </p:nvSpPr>
        <p:spPr>
          <a:xfrm>
            <a:off x="457200" y="1700640"/>
            <a:ext cx="4015800" cy="2158560"/>
          </a:xfrm>
          <a:prstGeom prst="rect">
            <a:avLst/>
          </a:prstGeom>
        </p:spPr>
        <p:txBody>
          <a:bodyPr lIns="0" tIns="0" rIns="0" bIns="0"/>
          <a:lstStyle/>
          <a:p>
            <a:endParaRPr/>
          </a:p>
        </p:txBody>
      </p:sp>
      <p:sp>
        <p:nvSpPr>
          <p:cNvPr id="73" name="PlaceHolder 3"/>
          <p:cNvSpPr>
            <a:spLocks noGrp="1"/>
          </p:cNvSpPr>
          <p:nvPr>
            <p:ph type="body"/>
          </p:nvPr>
        </p:nvSpPr>
        <p:spPr>
          <a:xfrm>
            <a:off x="4674240" y="1700640"/>
            <a:ext cx="4015800" cy="2158560"/>
          </a:xfrm>
          <a:prstGeom prst="rect">
            <a:avLst/>
          </a:prstGeom>
        </p:spPr>
        <p:txBody>
          <a:bodyPr lIns="0" tIns="0" rIns="0" bIns="0"/>
          <a:lstStyle/>
          <a:p>
            <a:endParaRPr/>
          </a:p>
        </p:txBody>
      </p:sp>
      <p:sp>
        <p:nvSpPr>
          <p:cNvPr id="74" name="PlaceHolder 4"/>
          <p:cNvSpPr>
            <a:spLocks noGrp="1"/>
          </p:cNvSpPr>
          <p:nvPr>
            <p:ph type="body"/>
          </p:nvPr>
        </p:nvSpPr>
        <p:spPr>
          <a:xfrm>
            <a:off x="4674240" y="4064760"/>
            <a:ext cx="4015800" cy="2158560"/>
          </a:xfrm>
          <a:prstGeom prst="rect">
            <a:avLst/>
          </a:prstGeom>
        </p:spPr>
        <p:txBody>
          <a:bodyPr lIns="0" tIns="0" rIns="0" bIns="0"/>
          <a:lstStyle/>
          <a:p>
            <a:endParaRPr/>
          </a:p>
        </p:txBody>
      </p:sp>
      <p:sp>
        <p:nvSpPr>
          <p:cNvPr id="75" name="PlaceHolder 5"/>
          <p:cNvSpPr>
            <a:spLocks noGrp="1"/>
          </p:cNvSpPr>
          <p:nvPr>
            <p:ph type="body"/>
          </p:nvPr>
        </p:nvSpPr>
        <p:spPr>
          <a:xfrm>
            <a:off x="457200" y="406476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77" name="PlaceHolder 2"/>
          <p:cNvSpPr>
            <a:spLocks noGrp="1"/>
          </p:cNvSpPr>
          <p:nvPr>
            <p:ph type="body"/>
          </p:nvPr>
        </p:nvSpPr>
        <p:spPr>
          <a:xfrm>
            <a:off x="457200" y="1700640"/>
            <a:ext cx="8229240" cy="4525560"/>
          </a:xfrm>
          <a:prstGeom prst="rect">
            <a:avLst/>
          </a:prstGeom>
        </p:spPr>
        <p:txBody>
          <a:bodyPr lIns="0" tIns="0" rIns="0" bIns="0"/>
          <a:lstStyle/>
          <a:p>
            <a:endParaRPr/>
          </a:p>
        </p:txBody>
      </p:sp>
      <p:sp>
        <p:nvSpPr>
          <p:cNvPr id="78" name="PlaceHolder 3"/>
          <p:cNvSpPr>
            <a:spLocks noGrp="1"/>
          </p:cNvSpPr>
          <p:nvPr>
            <p:ph type="body"/>
          </p:nvPr>
        </p:nvSpPr>
        <p:spPr>
          <a:xfrm>
            <a:off x="457200" y="1700640"/>
            <a:ext cx="8229240" cy="4525560"/>
          </a:xfrm>
          <a:prstGeom prst="rect">
            <a:avLst/>
          </a:prstGeom>
        </p:spPr>
        <p:txBody>
          <a:bodyPr lIns="0" tIns="0" rIns="0" bIns="0"/>
          <a:lstStyle/>
          <a:p>
            <a:endParaRPr/>
          </a:p>
        </p:txBody>
      </p:sp>
      <p:pic>
        <p:nvPicPr>
          <p:cNvPr id="79" name="Picture 78"/>
          <p:cNvPicPr/>
          <p:nvPr/>
        </p:nvPicPr>
        <p:blipFill>
          <a:blip r:embed="rId2"/>
          <a:stretch/>
        </p:blipFill>
        <p:spPr>
          <a:xfrm>
            <a:off x="1735560" y="1700280"/>
            <a:ext cx="5671800" cy="4525560"/>
          </a:xfrm>
          <a:prstGeom prst="rect">
            <a:avLst/>
          </a:prstGeom>
          <a:ln>
            <a:noFill/>
          </a:ln>
        </p:spPr>
      </p:pic>
      <p:pic>
        <p:nvPicPr>
          <p:cNvPr id="80" name="Picture 79"/>
          <p:cNvPicPr/>
          <p:nvPr/>
        </p:nvPicPr>
        <p:blipFill>
          <a:blip r:embed="rId2"/>
          <a:stretch/>
        </p:blipFill>
        <p:spPr>
          <a:xfrm>
            <a:off x="1735560" y="170028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ctrTitle"/>
          </p:nvPr>
        </p:nvSpPr>
        <p:spPr>
          <a:xfrm>
            <a:off x="685800" y="2130425"/>
            <a:ext cx="7772400" cy="1470025"/>
          </a:xfrm>
        </p:spPr>
        <p:txBody>
          <a:bodyPr/>
          <a:lstStyle>
            <a:lvl1pPr>
              <a:defRPr>
                <a:solidFill>
                  <a:schemeClr val="tx1"/>
                </a:solidFill>
                <a:effectLst>
                  <a:outerShdw blurRad="38100" dist="38100" dir="2700000" algn="tl">
                    <a:srgbClr val="000000">
                      <a:alpha val="43137"/>
                    </a:srgbClr>
                  </a:outerShdw>
                </a:effectLst>
                <a:latin typeface="Trebuchet MS" pitchFamily="34" charset="0"/>
              </a:defRPr>
            </a:lvl1pPr>
          </a:lstStyle>
          <a:p>
            <a:r>
              <a:rPr lang="zh-TW" altLang="en-US" dirty="0"/>
              <a:t>按一下以編輯母片標題樣式</a:t>
            </a:r>
            <a:endParaRPr lang="zh-HK"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zh-HK" altLang="en-US" dirty="0"/>
          </a:p>
        </p:txBody>
      </p:sp>
      <p:sp>
        <p:nvSpPr>
          <p:cNvPr id="5" name="日期版面配置區 3"/>
          <p:cNvSpPr>
            <a:spLocks noGrp="1"/>
          </p:cNvSpPr>
          <p:nvPr>
            <p:ph type="dt" sz="half" idx="10"/>
          </p:nvPr>
        </p:nvSpPr>
        <p:spPr/>
        <p:txBody>
          <a:bodyPr/>
          <a:lstStyle>
            <a:lvl1pPr>
              <a:defRPr/>
            </a:lvl1pPr>
          </a:lstStyle>
          <a:p>
            <a:pPr>
              <a:defRPr/>
            </a:pPr>
            <a:fld id="{3808A5C4-BA80-4981-8FCB-85B720DAAC88}" type="datetime1">
              <a:rPr lang="zh-HK" altLang="en-US"/>
              <a:pPr>
                <a:defRPr/>
              </a:pPr>
              <a:t>9/12/2022</a:t>
            </a:fld>
            <a:endParaRPr lang="zh-HK" altLang="en-US"/>
          </a:p>
        </p:txBody>
      </p:sp>
      <p:sp>
        <p:nvSpPr>
          <p:cNvPr id="6" name="頁尾版面配置區 4"/>
          <p:cNvSpPr>
            <a:spLocks noGrp="1"/>
          </p:cNvSpPr>
          <p:nvPr>
            <p:ph type="ftr" sz="quarter" idx="11"/>
          </p:nvPr>
        </p:nvSpPr>
        <p:spPr/>
        <p:txBody>
          <a:bodyPr/>
          <a:lstStyle>
            <a:lvl1pPr>
              <a:defRPr/>
            </a:lvl1pPr>
          </a:lstStyle>
          <a:p>
            <a:pPr>
              <a:defRPr/>
            </a:pPr>
            <a:endParaRPr lang="zh-HK" altLang="en-US"/>
          </a:p>
        </p:txBody>
      </p:sp>
      <p:sp>
        <p:nvSpPr>
          <p:cNvPr id="7" name="投影片編號版面配置區 5"/>
          <p:cNvSpPr>
            <a:spLocks noGrp="1"/>
          </p:cNvSpPr>
          <p:nvPr>
            <p:ph type="sldNum" sz="quarter" idx="12"/>
          </p:nvPr>
        </p:nvSpPr>
        <p:spPr/>
        <p:txBody>
          <a:bodyPr/>
          <a:lstStyle>
            <a:lvl1pPr>
              <a:defRPr/>
            </a:lvl1pPr>
          </a:lstStyle>
          <a:p>
            <a:pPr>
              <a:defRPr/>
            </a:pPr>
            <a:fld id="{E957275D-8055-44F0-8967-1695D95952BE}" type="slidenum">
              <a:rPr lang="zh-HK" altLang="en-US"/>
              <a:pPr>
                <a:defRPr/>
              </a:pPr>
              <a:t>‹#›</a:t>
            </a:fld>
            <a:endParaRPr lang="zh-HK" altLang="en-US"/>
          </a:p>
        </p:txBody>
      </p:sp>
    </p:spTree>
    <p:extLst>
      <p:ext uri="{BB962C8B-B14F-4D97-AF65-F5344CB8AC3E}">
        <p14:creationId xmlns:p14="http://schemas.microsoft.com/office/powerpoint/2010/main" val="125468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1824"/>
            <a:ext cx="8229600" cy="1143000"/>
          </a:xfrm>
        </p:spPr>
        <p:txBody>
          <a:bodyPr/>
          <a:lstStyle/>
          <a:p>
            <a:r>
              <a:rPr lang="en-US" altLang="zh-TW"/>
              <a:t>Click to edit Master title style</a:t>
            </a:r>
            <a:endParaRPr lang="zh-HK" altLang="en-US" dirty="0"/>
          </a:p>
        </p:txBody>
      </p:sp>
      <p:sp>
        <p:nvSpPr>
          <p:cNvPr id="3" name="內容版面配置區 2"/>
          <p:cNvSpPr>
            <a:spLocks noGrp="1"/>
          </p:cNvSpPr>
          <p:nvPr>
            <p:ph idx="1"/>
          </p:nvPr>
        </p:nvSpPr>
        <p:spPr>
          <a:xfrm>
            <a:off x="457200" y="1855369"/>
            <a:ext cx="8229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HK" altLang="en-US" dirty="0"/>
          </a:p>
        </p:txBody>
      </p:sp>
      <p:sp>
        <p:nvSpPr>
          <p:cNvPr id="4" name="日期版面配置區 3"/>
          <p:cNvSpPr>
            <a:spLocks noGrp="1"/>
          </p:cNvSpPr>
          <p:nvPr>
            <p:ph type="dt" sz="half" idx="10"/>
          </p:nvPr>
        </p:nvSpPr>
        <p:spPr>
          <a:xfrm>
            <a:off x="457200" y="6448255"/>
            <a:ext cx="2133600" cy="365125"/>
          </a:xfrm>
        </p:spPr>
        <p:txBody>
          <a:bodyPr/>
          <a:lstStyle>
            <a:lvl1pPr>
              <a:defRPr/>
            </a:lvl1pPr>
          </a:lstStyle>
          <a:p>
            <a:fld id="{04392D78-9C65-4E0A-8BDA-3F77401F5970}" type="datetimeFigureOut">
              <a:rPr lang="en-US" smtClean="0"/>
              <a:t>12/9/2022</a:t>
            </a:fld>
            <a:endParaRPr lang="en-US" dirty="0"/>
          </a:p>
        </p:txBody>
      </p:sp>
      <p:sp>
        <p:nvSpPr>
          <p:cNvPr id="5" name="頁尾版面配置區 4"/>
          <p:cNvSpPr>
            <a:spLocks noGrp="1"/>
          </p:cNvSpPr>
          <p:nvPr>
            <p:ph type="ftr" sz="quarter" idx="11"/>
          </p:nvPr>
        </p:nvSpPr>
        <p:spPr>
          <a:xfrm>
            <a:off x="3124200" y="6448255"/>
            <a:ext cx="2895600" cy="365125"/>
          </a:xfrm>
        </p:spPr>
        <p:txBody>
          <a:bodyPr/>
          <a:lstStyle>
            <a:lvl1pPr>
              <a:defRPr/>
            </a:lvl1pPr>
          </a:lstStyle>
          <a:p>
            <a:endParaRPr lang="en-US" dirty="0"/>
          </a:p>
        </p:txBody>
      </p:sp>
      <p:sp>
        <p:nvSpPr>
          <p:cNvPr id="6" name="投影片編號版面配置區 5"/>
          <p:cNvSpPr>
            <a:spLocks noGrp="1"/>
          </p:cNvSpPr>
          <p:nvPr>
            <p:ph type="sldNum" sz="quarter" idx="12"/>
          </p:nvPr>
        </p:nvSpPr>
        <p:spPr>
          <a:xfrm>
            <a:off x="6553200" y="6448255"/>
            <a:ext cx="2133600" cy="365125"/>
          </a:xfrm>
        </p:spPr>
        <p:txBody>
          <a:bodyPr/>
          <a:lstStyle>
            <a:lvl1pPr>
              <a:defRPr b="1"/>
            </a:lvl1pPr>
          </a:lstStyle>
          <a:p>
            <a:fld id="{7CC4BE8C-A296-4CE5-AB33-1455CC962E46}" type="slidenum">
              <a:rPr lang="en-US" smtClean="0"/>
              <a:t>‹#›</a:t>
            </a:fld>
            <a:endParaRPr lang="en-US" dirty="0"/>
          </a:p>
        </p:txBody>
      </p:sp>
    </p:spTree>
    <p:extLst>
      <p:ext uri="{BB962C8B-B14F-4D97-AF65-F5344CB8AC3E}">
        <p14:creationId xmlns:p14="http://schemas.microsoft.com/office/powerpoint/2010/main" val="24850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48" name="PlaceHolder 2"/>
          <p:cNvSpPr>
            <a:spLocks noGrp="1"/>
          </p:cNvSpPr>
          <p:nvPr>
            <p:ph type="subTitle"/>
          </p:nvPr>
        </p:nvSpPr>
        <p:spPr>
          <a:xfrm>
            <a:off x="457200" y="170064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50" name="PlaceHolder 2"/>
          <p:cNvSpPr>
            <a:spLocks noGrp="1"/>
          </p:cNvSpPr>
          <p:nvPr>
            <p:ph type="body"/>
          </p:nvPr>
        </p:nvSpPr>
        <p:spPr>
          <a:xfrm>
            <a:off x="457200" y="170064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52" name="PlaceHolder 2"/>
          <p:cNvSpPr>
            <a:spLocks noGrp="1"/>
          </p:cNvSpPr>
          <p:nvPr>
            <p:ph type="body"/>
          </p:nvPr>
        </p:nvSpPr>
        <p:spPr>
          <a:xfrm>
            <a:off x="457200" y="1700640"/>
            <a:ext cx="4015800" cy="4525560"/>
          </a:xfrm>
          <a:prstGeom prst="rect">
            <a:avLst/>
          </a:prstGeom>
        </p:spPr>
        <p:txBody>
          <a:bodyPr lIns="0" tIns="0" rIns="0" bIns="0"/>
          <a:lstStyle/>
          <a:p>
            <a:endParaRPr/>
          </a:p>
        </p:txBody>
      </p:sp>
      <p:sp>
        <p:nvSpPr>
          <p:cNvPr id="53" name="PlaceHolder 3"/>
          <p:cNvSpPr>
            <a:spLocks noGrp="1"/>
          </p:cNvSpPr>
          <p:nvPr>
            <p:ph type="body"/>
          </p:nvPr>
        </p:nvSpPr>
        <p:spPr>
          <a:xfrm>
            <a:off x="4674240" y="170064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54864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57" name="PlaceHolder 2"/>
          <p:cNvSpPr>
            <a:spLocks noGrp="1"/>
          </p:cNvSpPr>
          <p:nvPr>
            <p:ph type="body"/>
          </p:nvPr>
        </p:nvSpPr>
        <p:spPr>
          <a:xfrm>
            <a:off x="457200" y="1700640"/>
            <a:ext cx="4015800" cy="2158560"/>
          </a:xfrm>
          <a:prstGeom prst="rect">
            <a:avLst/>
          </a:prstGeom>
        </p:spPr>
        <p:txBody>
          <a:bodyPr lIns="0" tIns="0" rIns="0" bIns="0"/>
          <a:lstStyle/>
          <a:p>
            <a:endParaRPr/>
          </a:p>
        </p:txBody>
      </p:sp>
      <p:sp>
        <p:nvSpPr>
          <p:cNvPr id="58" name="PlaceHolder 3"/>
          <p:cNvSpPr>
            <a:spLocks noGrp="1"/>
          </p:cNvSpPr>
          <p:nvPr>
            <p:ph type="body"/>
          </p:nvPr>
        </p:nvSpPr>
        <p:spPr>
          <a:xfrm>
            <a:off x="457200" y="4064760"/>
            <a:ext cx="4015800" cy="2158560"/>
          </a:xfrm>
          <a:prstGeom prst="rect">
            <a:avLst/>
          </a:prstGeom>
        </p:spPr>
        <p:txBody>
          <a:bodyPr lIns="0" tIns="0" rIns="0" bIns="0"/>
          <a:lstStyle/>
          <a:p>
            <a:endParaRPr/>
          </a:p>
        </p:txBody>
      </p:sp>
      <p:sp>
        <p:nvSpPr>
          <p:cNvPr id="59" name="PlaceHolder 4"/>
          <p:cNvSpPr>
            <a:spLocks noGrp="1"/>
          </p:cNvSpPr>
          <p:nvPr>
            <p:ph type="body"/>
          </p:nvPr>
        </p:nvSpPr>
        <p:spPr>
          <a:xfrm>
            <a:off x="4674240" y="170064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61" name="PlaceHolder 2"/>
          <p:cNvSpPr>
            <a:spLocks noGrp="1"/>
          </p:cNvSpPr>
          <p:nvPr>
            <p:ph type="body"/>
          </p:nvPr>
        </p:nvSpPr>
        <p:spPr>
          <a:xfrm>
            <a:off x="457200" y="1700640"/>
            <a:ext cx="4015800" cy="4525560"/>
          </a:xfrm>
          <a:prstGeom prst="rect">
            <a:avLst/>
          </a:prstGeom>
        </p:spPr>
        <p:txBody>
          <a:bodyPr lIns="0" tIns="0" rIns="0" bIns="0"/>
          <a:lstStyle/>
          <a:p>
            <a:endParaRPr/>
          </a:p>
        </p:txBody>
      </p:sp>
      <p:sp>
        <p:nvSpPr>
          <p:cNvPr id="62" name="PlaceHolder 3"/>
          <p:cNvSpPr>
            <a:spLocks noGrp="1"/>
          </p:cNvSpPr>
          <p:nvPr>
            <p:ph type="body"/>
          </p:nvPr>
        </p:nvSpPr>
        <p:spPr>
          <a:xfrm>
            <a:off x="4674240" y="1700640"/>
            <a:ext cx="4015800" cy="2158560"/>
          </a:xfrm>
          <a:prstGeom prst="rect">
            <a:avLst/>
          </a:prstGeom>
        </p:spPr>
        <p:txBody>
          <a:bodyPr lIns="0" tIns="0" rIns="0" bIns="0"/>
          <a:lstStyle/>
          <a:p>
            <a:endParaRPr/>
          </a:p>
        </p:txBody>
      </p:sp>
      <p:sp>
        <p:nvSpPr>
          <p:cNvPr id="63" name="PlaceHolder 4"/>
          <p:cNvSpPr>
            <a:spLocks noGrp="1"/>
          </p:cNvSpPr>
          <p:nvPr>
            <p:ph type="body"/>
          </p:nvPr>
        </p:nvSpPr>
        <p:spPr>
          <a:xfrm>
            <a:off x="4674240" y="406476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548640"/>
            <a:ext cx="8229240" cy="1142640"/>
          </a:xfrm>
          <a:prstGeom prst="rect">
            <a:avLst/>
          </a:prstGeom>
        </p:spPr>
        <p:txBody>
          <a:bodyPr lIns="0" tIns="0" rIns="0" bIns="0" anchor="ctr"/>
          <a:lstStyle/>
          <a:p>
            <a:endParaRPr/>
          </a:p>
        </p:txBody>
      </p:sp>
      <p:sp>
        <p:nvSpPr>
          <p:cNvPr id="65" name="PlaceHolder 2"/>
          <p:cNvSpPr>
            <a:spLocks noGrp="1"/>
          </p:cNvSpPr>
          <p:nvPr>
            <p:ph type="body"/>
          </p:nvPr>
        </p:nvSpPr>
        <p:spPr>
          <a:xfrm>
            <a:off x="457200" y="1700640"/>
            <a:ext cx="4015800" cy="2158560"/>
          </a:xfrm>
          <a:prstGeom prst="rect">
            <a:avLst/>
          </a:prstGeom>
        </p:spPr>
        <p:txBody>
          <a:bodyPr lIns="0" tIns="0" rIns="0" bIns="0"/>
          <a:lstStyle/>
          <a:p>
            <a:endParaRPr/>
          </a:p>
        </p:txBody>
      </p:sp>
      <p:sp>
        <p:nvSpPr>
          <p:cNvPr id="66" name="PlaceHolder 3"/>
          <p:cNvSpPr>
            <a:spLocks noGrp="1"/>
          </p:cNvSpPr>
          <p:nvPr>
            <p:ph type="body"/>
          </p:nvPr>
        </p:nvSpPr>
        <p:spPr>
          <a:xfrm>
            <a:off x="4674240" y="1700640"/>
            <a:ext cx="4015800" cy="2158560"/>
          </a:xfrm>
          <a:prstGeom prst="rect">
            <a:avLst/>
          </a:prstGeom>
        </p:spPr>
        <p:txBody>
          <a:bodyPr lIns="0" tIns="0" rIns="0" bIns="0"/>
          <a:lstStyle/>
          <a:p>
            <a:endParaRPr/>
          </a:p>
        </p:txBody>
      </p:sp>
      <p:sp>
        <p:nvSpPr>
          <p:cNvPr id="67" name="PlaceHolder 4"/>
          <p:cNvSpPr>
            <a:spLocks noGrp="1"/>
          </p:cNvSpPr>
          <p:nvPr>
            <p:ph type="body"/>
          </p:nvPr>
        </p:nvSpPr>
        <p:spPr>
          <a:xfrm>
            <a:off x="457200" y="406476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6"/>
          <p:cNvPicPr/>
          <p:nvPr/>
        </p:nvPicPr>
        <p:blipFill>
          <a:blip r:embed="rId16"/>
          <a:stretch/>
        </p:blipFill>
        <p:spPr>
          <a:xfrm>
            <a:off x="0" y="0"/>
            <a:ext cx="9143640" cy="6857640"/>
          </a:xfrm>
          <a:prstGeom prst="rect">
            <a:avLst/>
          </a:prstGeom>
          <a:ln>
            <a:noFill/>
          </a:ln>
        </p:spPr>
      </p:pic>
      <p:sp>
        <p:nvSpPr>
          <p:cNvPr id="42" name="PlaceHolder 1"/>
          <p:cNvSpPr>
            <a:spLocks noGrp="1"/>
          </p:cNvSpPr>
          <p:nvPr>
            <p:ph type="title"/>
          </p:nvPr>
        </p:nvSpPr>
        <p:spPr>
          <a:xfrm>
            <a:off x="457200" y="548640"/>
            <a:ext cx="8229240" cy="1142640"/>
          </a:xfrm>
          <a:prstGeom prst="rect">
            <a:avLst/>
          </a:prstGeom>
        </p:spPr>
        <p:txBody>
          <a:bodyPr anchor="ctr"/>
          <a:lstStyle/>
          <a:p>
            <a:pPr>
              <a:lnSpc>
                <a:spcPct val="100000"/>
              </a:lnSpc>
            </a:pPr>
            <a:r>
              <a:rPr lang="zh-HK" sz="4400" b="1" strike="noStrike">
                <a:solidFill>
                  <a:srgbClr val="7030A0"/>
                </a:solidFill>
                <a:latin typeface="Calibri"/>
              </a:rPr>
              <a:t>Click to edit the title text format按一下以編輯母片標題樣式</a:t>
            </a:r>
            <a:endParaRPr/>
          </a:p>
        </p:txBody>
      </p:sp>
      <p:sp>
        <p:nvSpPr>
          <p:cNvPr id="43" name="PlaceHolder 2"/>
          <p:cNvSpPr>
            <a:spLocks noGrp="1"/>
          </p:cNvSpPr>
          <p:nvPr>
            <p:ph type="body"/>
          </p:nvPr>
        </p:nvSpPr>
        <p:spPr>
          <a:xfrm>
            <a:off x="457200" y="1700640"/>
            <a:ext cx="8229240" cy="4525560"/>
          </a:xfrm>
          <a:prstGeom prst="rect">
            <a:avLst/>
          </a:prstGeom>
        </p:spPr>
        <p:txBody>
          <a:bodyPr/>
          <a:lstStyle/>
          <a:p>
            <a:pPr>
              <a:buSzPct val="45000"/>
              <a:buFont typeface="StarSymbol"/>
              <a:buChar char=""/>
            </a:pPr>
            <a:r>
              <a:rPr lang="zh-HK" sz="3200" strike="noStrike">
                <a:solidFill>
                  <a:srgbClr val="000000"/>
                </a:solidFill>
                <a:latin typeface="Calibri"/>
              </a:rPr>
              <a:t>Click to edit the outline text format</a:t>
            </a:r>
            <a:endParaRPr/>
          </a:p>
          <a:p>
            <a:pPr lvl="1">
              <a:buSzPct val="75000"/>
              <a:buFont typeface="StarSymbol"/>
              <a:buChar char=""/>
            </a:pPr>
            <a:r>
              <a:rPr lang="zh-HK" sz="3200" strike="noStrike">
                <a:solidFill>
                  <a:srgbClr val="000000"/>
                </a:solidFill>
                <a:latin typeface="Calibri"/>
              </a:rPr>
              <a:t>Second Outline Level</a:t>
            </a:r>
            <a:endParaRPr/>
          </a:p>
          <a:p>
            <a:pPr lvl="2">
              <a:buSzPct val="45000"/>
              <a:buFont typeface="StarSymbol"/>
              <a:buChar char=""/>
            </a:pPr>
            <a:r>
              <a:rPr lang="zh-HK" sz="3200" strike="noStrike">
                <a:solidFill>
                  <a:srgbClr val="000000"/>
                </a:solidFill>
                <a:latin typeface="Calibri"/>
              </a:rPr>
              <a:t>Third Outline Level</a:t>
            </a:r>
            <a:endParaRPr/>
          </a:p>
          <a:p>
            <a:pPr lvl="3">
              <a:buSzPct val="75000"/>
              <a:buFont typeface="StarSymbol"/>
              <a:buChar char=""/>
            </a:pPr>
            <a:r>
              <a:rPr lang="zh-HK" sz="3200" strike="noStrike">
                <a:solidFill>
                  <a:srgbClr val="000000"/>
                </a:solidFill>
                <a:latin typeface="Calibri"/>
              </a:rPr>
              <a:t>Fourth Outline Level</a:t>
            </a:r>
            <a:endParaRPr/>
          </a:p>
          <a:p>
            <a:pPr lvl="4">
              <a:buSzPct val="45000"/>
              <a:buFont typeface="StarSymbol"/>
              <a:buChar char=""/>
            </a:pPr>
            <a:r>
              <a:rPr lang="zh-HK" sz="3200" strike="noStrike">
                <a:solidFill>
                  <a:srgbClr val="000000"/>
                </a:solidFill>
                <a:latin typeface="Calibri"/>
              </a:rPr>
              <a:t>Fifth Outline Level</a:t>
            </a:r>
            <a:endParaRPr/>
          </a:p>
          <a:p>
            <a:pPr lvl="5">
              <a:buSzPct val="45000"/>
              <a:buFont typeface="StarSymbol"/>
              <a:buChar char=""/>
            </a:pPr>
            <a:r>
              <a:rPr lang="zh-HK" sz="3200" strike="noStrike">
                <a:solidFill>
                  <a:srgbClr val="000000"/>
                </a:solidFill>
                <a:latin typeface="Calibri"/>
              </a:rPr>
              <a:t>Sixth Outline Level</a:t>
            </a:r>
            <a:endParaRPr/>
          </a:p>
          <a:p>
            <a:pPr>
              <a:lnSpc>
                <a:spcPct val="100000"/>
              </a:lnSpc>
              <a:buFont typeface="Arial"/>
              <a:buChar char="•"/>
            </a:pPr>
            <a:r>
              <a:rPr lang="zh-HK" sz="3200" strike="noStrike">
                <a:solidFill>
                  <a:srgbClr val="000000"/>
                </a:solidFill>
                <a:latin typeface="Calibri"/>
              </a:rPr>
              <a:t>Seventh Outline Level按一下以編輯母片文字樣式</a:t>
            </a:r>
            <a:endParaRPr/>
          </a:p>
          <a:p>
            <a:pPr lvl="1">
              <a:lnSpc>
                <a:spcPct val="100000"/>
              </a:lnSpc>
              <a:buFont typeface="Arial"/>
              <a:buChar char="–"/>
            </a:pPr>
            <a:r>
              <a:rPr lang="zh-HK" sz="2800" strike="noStrike">
                <a:solidFill>
                  <a:srgbClr val="000000"/>
                </a:solidFill>
                <a:latin typeface="Calibri"/>
              </a:rPr>
              <a:t>第二層</a:t>
            </a:r>
            <a:endParaRPr/>
          </a:p>
          <a:p>
            <a:pPr lvl="2">
              <a:lnSpc>
                <a:spcPct val="100000"/>
              </a:lnSpc>
              <a:buFont typeface="Arial"/>
              <a:buChar char="•"/>
            </a:pPr>
            <a:r>
              <a:rPr lang="zh-HK" sz="2400" strike="noStrike">
                <a:solidFill>
                  <a:srgbClr val="000000"/>
                </a:solidFill>
                <a:latin typeface="Calibri"/>
              </a:rPr>
              <a:t>第三層</a:t>
            </a:r>
            <a:endParaRPr/>
          </a:p>
          <a:p>
            <a:pPr lvl="3">
              <a:lnSpc>
                <a:spcPct val="100000"/>
              </a:lnSpc>
              <a:buFont typeface="Arial"/>
              <a:buChar char="–"/>
            </a:pPr>
            <a:r>
              <a:rPr lang="zh-HK" sz="2000" strike="noStrike">
                <a:solidFill>
                  <a:srgbClr val="000000"/>
                </a:solidFill>
                <a:latin typeface="Calibri"/>
              </a:rPr>
              <a:t>第四層</a:t>
            </a:r>
            <a:endParaRPr/>
          </a:p>
          <a:p>
            <a:pPr lvl="4">
              <a:lnSpc>
                <a:spcPct val="100000"/>
              </a:lnSpc>
              <a:buFont typeface="Arial"/>
              <a:buChar char="»"/>
            </a:pPr>
            <a:r>
              <a:rPr lang="zh-HK" sz="2000" strike="noStrike">
                <a:solidFill>
                  <a:srgbClr val="000000"/>
                </a:solidFill>
                <a:latin typeface="Calibri"/>
              </a:rPr>
              <a:t>第五層</a:t>
            </a:r>
            <a:endParaRPr/>
          </a:p>
        </p:txBody>
      </p:sp>
      <p:sp>
        <p:nvSpPr>
          <p:cNvPr id="44" name="PlaceHolder 3"/>
          <p:cNvSpPr>
            <a:spLocks noGrp="1"/>
          </p:cNvSpPr>
          <p:nvPr>
            <p:ph type="dt"/>
          </p:nvPr>
        </p:nvSpPr>
        <p:spPr>
          <a:xfrm>
            <a:off x="457200" y="6448320"/>
            <a:ext cx="2133360" cy="364680"/>
          </a:xfrm>
          <a:prstGeom prst="rect">
            <a:avLst/>
          </a:prstGeom>
        </p:spPr>
        <p:txBody>
          <a:bodyPr anchor="ctr"/>
          <a:lstStyle/>
          <a:p>
            <a:pPr>
              <a:lnSpc>
                <a:spcPct val="100000"/>
              </a:lnSpc>
            </a:pPr>
            <a:endParaRPr dirty="0"/>
          </a:p>
        </p:txBody>
      </p:sp>
      <p:sp>
        <p:nvSpPr>
          <p:cNvPr id="45" name="PlaceHolder 4"/>
          <p:cNvSpPr>
            <a:spLocks noGrp="1"/>
          </p:cNvSpPr>
          <p:nvPr>
            <p:ph type="ftr"/>
          </p:nvPr>
        </p:nvSpPr>
        <p:spPr>
          <a:xfrm>
            <a:off x="3124080" y="6448320"/>
            <a:ext cx="2895120" cy="364680"/>
          </a:xfrm>
          <a:prstGeom prst="rect">
            <a:avLst/>
          </a:prstGeom>
        </p:spPr>
        <p:txBody>
          <a:bodyPr anchor="ctr"/>
          <a:lstStyle/>
          <a:p>
            <a:endParaRPr dirty="0"/>
          </a:p>
        </p:txBody>
      </p:sp>
      <p:sp>
        <p:nvSpPr>
          <p:cNvPr id="46" name="PlaceHolder 5"/>
          <p:cNvSpPr>
            <a:spLocks noGrp="1"/>
          </p:cNvSpPr>
          <p:nvPr>
            <p:ph type="sldNum"/>
          </p:nvPr>
        </p:nvSpPr>
        <p:spPr>
          <a:xfrm>
            <a:off x="6553080" y="6448320"/>
            <a:ext cx="2133360" cy="364680"/>
          </a:xfrm>
          <a:prstGeom prst="rect">
            <a:avLst/>
          </a:prstGeom>
        </p:spPr>
        <p:txBody>
          <a:bodyPr anchor="ctr"/>
          <a:lstStyle/>
          <a:p>
            <a:pPr>
              <a:lnSpc>
                <a:spcPct val="100000"/>
              </a:lnSpc>
            </a:pPr>
            <a:fld id="{8A6C414B-DAE6-4985-8089-4298B6420B3A}" type="slidenum">
              <a:rPr lang="en-HK" sz="1000" b="1" i="1" strike="noStrike">
                <a:solidFill>
                  <a:srgbClr val="898989"/>
                </a:solidFill>
                <a:latin typeface="Trebuchet MS"/>
                <a:ea typeface="新細明體"/>
              </a:rPr>
              <a:t>‹#›</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pmockupxx.hku.hk/wp-admi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pmockupxx.hku.hk/wp-admin/"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pcms-its.hku.hk/how-to-create-page-required-portal-logi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gripen@hku.h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nwk@hku.h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pcms-its.hku.hk/training-sess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https://www.wpbeginner.com/showcase/best-wordpress-theme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0.xml"/><Relationship Id="rId5" Type="http://schemas.openxmlformats.org/officeDocument/2006/relationships/image" Target="../media/image78.png"/><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wpcms-its.hku.hk/"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mailto:wpcms@hku.hk" TargetMode="External"/><Relationship Id="rId4" Type="http://schemas.openxmlformats.org/officeDocument/2006/relationships/hyperlink" Target="https://wordpress.org/support/"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000" b="1" dirty="0"/>
              <a:t>Training on ITS </a:t>
            </a:r>
            <a:br>
              <a:rPr lang="en-US" sz="3000" b="1" dirty="0"/>
            </a:br>
            <a:r>
              <a:rPr lang="en-US" sz="3000" b="1" dirty="0"/>
              <a:t>WordPress CMS Service</a:t>
            </a:r>
          </a:p>
        </p:txBody>
      </p:sp>
      <p:sp>
        <p:nvSpPr>
          <p:cNvPr id="3" name="Subtitle 2"/>
          <p:cNvSpPr>
            <a:spLocks noGrp="1"/>
          </p:cNvSpPr>
          <p:nvPr>
            <p:ph type="subTitle" idx="1"/>
          </p:nvPr>
        </p:nvSpPr>
        <p:spPr/>
        <p:txBody>
          <a:bodyPr/>
          <a:lstStyle/>
          <a:p>
            <a:r>
              <a:rPr lang="en-US" dirty="0"/>
              <a:t>Gripen Kwok / Steven Man</a:t>
            </a:r>
          </a:p>
          <a:p>
            <a:endParaRPr lang="en-US" dirty="0"/>
          </a:p>
          <a:p>
            <a:r>
              <a:rPr lang="en-US" dirty="0"/>
              <a:t>9 Dec 2022</a:t>
            </a:r>
          </a:p>
        </p:txBody>
      </p:sp>
    </p:spTree>
    <p:extLst>
      <p:ext uri="{BB962C8B-B14F-4D97-AF65-F5344CB8AC3E}">
        <p14:creationId xmlns:p14="http://schemas.microsoft.com/office/powerpoint/2010/main" val="7326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p:txBody>
          <a:bodyPr/>
          <a:lstStyle/>
          <a:p>
            <a:endParaRPr lang="en-US" sz="4000" dirty="0"/>
          </a:p>
          <a:p>
            <a:endParaRPr lang="en-US" sz="4000" dirty="0"/>
          </a:p>
          <a:p>
            <a:endParaRPr lang="en-US" sz="4000" dirty="0"/>
          </a:p>
          <a:p>
            <a:endParaRPr lang="en-US" sz="4000" dirty="0"/>
          </a:p>
          <a:p>
            <a:r>
              <a:rPr lang="en-US" sz="4000" dirty="0"/>
              <a:t>Login and get started</a:t>
            </a:r>
          </a:p>
        </p:txBody>
      </p:sp>
    </p:spTree>
    <p:extLst>
      <p:ext uri="{BB962C8B-B14F-4D97-AF65-F5344CB8AC3E}">
        <p14:creationId xmlns:p14="http://schemas.microsoft.com/office/powerpoint/2010/main" val="70576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Visit your demo site: </a:t>
            </a:r>
            <a:r>
              <a:rPr lang="en-US" sz="2400" dirty="0">
                <a:hlinkClick r:id="rId3"/>
              </a:rPr>
              <a:t>https://wpmockupXX.hku.hk/wp-admin/</a:t>
            </a:r>
            <a:r>
              <a:rPr lang="en-US" sz="2400" dirty="0"/>
              <a:t>, XX is the ticket number.</a:t>
            </a:r>
          </a:p>
          <a:p>
            <a:r>
              <a:rPr lang="en-US" sz="2300" dirty="0"/>
              <a:t>The demo site will be kept for 2 week, you can feel free to test it within these 2 weeks (23 Dec 2022).</a:t>
            </a:r>
          </a:p>
          <a:p>
            <a:r>
              <a:rPr lang="en-US" sz="2300" dirty="0"/>
              <a:t>Please login within HKU network or via HKUVPN</a:t>
            </a:r>
          </a:p>
          <a:p>
            <a:r>
              <a:rPr lang="en-US" sz="2300" dirty="0"/>
              <a:t>It will redirect you to </a:t>
            </a:r>
            <a:r>
              <a:rPr lang="en-US" sz="2300" dirty="0" err="1"/>
              <a:t>HKUPortal</a:t>
            </a:r>
            <a:r>
              <a:rPr lang="en-US" sz="2300" dirty="0"/>
              <a:t> for authentication. </a:t>
            </a:r>
          </a:p>
          <a:p>
            <a:r>
              <a:rPr lang="en-US" sz="2300" dirty="0"/>
              <a:t>Login dialog can be shown upon request.</a:t>
            </a:r>
          </a:p>
          <a:p>
            <a:pPr marL="0" indent="0">
              <a:buNone/>
            </a:pPr>
            <a:endParaRPr lang="en-US" sz="2300" dirty="0"/>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Access the admin dashboard</a:t>
            </a:r>
            <a:endParaRPr kumimoji="0" lang="en-US" sz="3600" b="1" i="0" u="none" strike="noStrike" kern="1200" cap="none" spc="0" normalizeH="0" baseline="0" noProof="0" dirty="0">
              <a:ln>
                <a:noFill/>
              </a:ln>
              <a:solidFill>
                <a:srgbClr val="7030A0"/>
              </a:solidFill>
              <a:effectLst/>
              <a:uLnTx/>
              <a:uFillTx/>
              <a:latin typeface="Arial"/>
            </a:endParaRPr>
          </a:p>
        </p:txBody>
      </p:sp>
    </p:spTree>
    <p:extLst>
      <p:ext uri="{BB962C8B-B14F-4D97-AF65-F5344CB8AC3E}">
        <p14:creationId xmlns:p14="http://schemas.microsoft.com/office/powerpoint/2010/main" val="21661438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4987-DA3A-42B4-9FC8-8E02A957F99B}"/>
              </a:ext>
            </a:extLst>
          </p:cNvPr>
          <p:cNvSpPr>
            <a:spLocks noGrp="1"/>
          </p:cNvSpPr>
          <p:nvPr>
            <p:ph type="title"/>
          </p:nvPr>
        </p:nvSpPr>
        <p:spPr>
          <a:xfrm>
            <a:off x="526517" y="609600"/>
            <a:ext cx="7474483" cy="381000"/>
          </a:xfrm>
        </p:spPr>
        <p:txBody>
          <a:bodyPr/>
          <a:lstStyle/>
          <a:p>
            <a:r>
              <a:rPr lang="en-HK" dirty="0">
                <a:solidFill>
                  <a:srgbClr val="FFFF00"/>
                </a:solidFill>
                <a:highlight>
                  <a:srgbClr val="008000"/>
                </a:highlight>
              </a:rPr>
              <a:t>Lab Practices</a:t>
            </a:r>
          </a:p>
        </p:txBody>
      </p:sp>
      <p:sp>
        <p:nvSpPr>
          <p:cNvPr id="3" name="Content Placeholder 2">
            <a:extLst>
              <a:ext uri="{FF2B5EF4-FFF2-40B4-BE49-F238E27FC236}">
                <a16:creationId xmlns:a16="http://schemas.microsoft.com/office/drawing/2014/main" id="{66757D94-CDBB-40B7-B6F0-80E818DBAD61}"/>
              </a:ext>
            </a:extLst>
          </p:cNvPr>
          <p:cNvSpPr>
            <a:spLocks noGrp="1"/>
          </p:cNvSpPr>
          <p:nvPr>
            <p:ph idx="1"/>
          </p:nvPr>
        </p:nvSpPr>
        <p:spPr>
          <a:xfrm>
            <a:off x="526516" y="3048000"/>
            <a:ext cx="8160283" cy="340648"/>
          </a:xfrm>
        </p:spPr>
        <p:txBody>
          <a:bodyPr/>
          <a:lstStyle/>
          <a:p>
            <a:r>
              <a:rPr lang="en-HK" dirty="0"/>
              <a:t>After logging into the WP Dashboard, the main page is shown</a:t>
            </a:r>
          </a:p>
          <a:p>
            <a:endParaRPr lang="en-HK" dirty="0"/>
          </a:p>
          <a:p>
            <a:endParaRPr lang="en-HK" dirty="0"/>
          </a:p>
        </p:txBody>
      </p:sp>
      <p:sp>
        <p:nvSpPr>
          <p:cNvPr id="6" name="Content Placeholder 2">
            <a:extLst>
              <a:ext uri="{FF2B5EF4-FFF2-40B4-BE49-F238E27FC236}">
                <a16:creationId xmlns:a16="http://schemas.microsoft.com/office/drawing/2014/main" id="{37B6BED3-3C01-464F-BD03-672F111FAD69}"/>
              </a:ext>
            </a:extLst>
          </p:cNvPr>
          <p:cNvSpPr txBox="1">
            <a:spLocks/>
          </p:cNvSpPr>
          <p:nvPr/>
        </p:nvSpPr>
        <p:spPr>
          <a:xfrm>
            <a:off x="526515" y="990600"/>
            <a:ext cx="6415785" cy="1828800"/>
          </a:xfrm>
          <a:prstGeom prst="rect">
            <a:avLst/>
          </a:prstGeom>
        </p:spPr>
        <p:txBody>
          <a:bodyPr/>
          <a:lstStyle/>
          <a:p>
            <a:r>
              <a:rPr lang="en-US" sz="1600" kern="0" dirty="0">
                <a:solidFill>
                  <a:sysClr val="windowText" lastClr="000000"/>
                </a:solidFill>
              </a:rPr>
              <a:t>1. Access your main site from a web browser</a:t>
            </a:r>
          </a:p>
          <a:p>
            <a:pPr marL="0" lvl="1"/>
            <a:r>
              <a:rPr lang="en-US" sz="1600" dirty="0"/>
              <a:t> </a:t>
            </a:r>
            <a:r>
              <a:rPr lang="en-US" sz="1600" dirty="0">
                <a:hlinkClick r:id="rId2"/>
              </a:rPr>
              <a:t>https://wpmockupXX.hku.hk/wp-admin/</a:t>
            </a:r>
            <a:r>
              <a:rPr lang="en-US" sz="1600" dirty="0"/>
              <a:t>,</a:t>
            </a:r>
            <a:endParaRPr lang="en-US" sz="1600" kern="0" dirty="0">
              <a:solidFill>
                <a:sysClr val="windowText" lastClr="000000"/>
              </a:solidFill>
            </a:endParaRPr>
          </a:p>
          <a:p>
            <a:pPr marL="0" lvl="1"/>
            <a:endParaRPr lang="en-US" sz="1600" kern="0" dirty="0">
              <a:solidFill>
                <a:sysClr val="windowText" lastClr="000000"/>
              </a:solidFill>
            </a:endParaRPr>
          </a:p>
          <a:p>
            <a:pPr marL="0" lvl="1"/>
            <a:r>
              <a:rPr lang="en-US" sz="1600" kern="0" dirty="0">
                <a:solidFill>
                  <a:sysClr val="windowText" lastClr="000000"/>
                </a:solidFill>
              </a:rPr>
              <a:t>2. Login HKU Portal with your </a:t>
            </a:r>
            <a:r>
              <a:rPr lang="en-US" sz="1600" u="sng" kern="0" dirty="0">
                <a:solidFill>
                  <a:sysClr val="windowText" lastClr="000000"/>
                </a:solidFill>
              </a:rPr>
              <a:t>HKU Portal UID</a:t>
            </a:r>
            <a:r>
              <a:rPr lang="en-US" sz="1600" kern="0" dirty="0">
                <a:solidFill>
                  <a:sysClr val="windowText" lastClr="000000"/>
                </a:solidFill>
              </a:rPr>
              <a:t> and </a:t>
            </a:r>
            <a:r>
              <a:rPr lang="en-US" sz="1600" u="sng" kern="0" dirty="0">
                <a:solidFill>
                  <a:sysClr val="windowText" lastClr="000000"/>
                </a:solidFill>
              </a:rPr>
              <a:t>PIN</a:t>
            </a:r>
          </a:p>
          <a:p>
            <a:pPr marL="0" lvl="1"/>
            <a:endParaRPr lang="en-US" sz="1600" u="sng" kern="0" dirty="0">
              <a:solidFill>
                <a:sysClr val="windowText" lastClr="000000"/>
              </a:solidFill>
            </a:endParaRPr>
          </a:p>
          <a:p>
            <a:endParaRPr lang="en-US" kern="0" dirty="0">
              <a:solidFill>
                <a:sysClr val="windowText" lastClr="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429000"/>
            <a:ext cx="3991589" cy="3075232"/>
          </a:xfrm>
          <a:prstGeom prst="rect">
            <a:avLst/>
          </a:prstGeom>
        </p:spPr>
      </p:pic>
    </p:spTree>
    <p:extLst>
      <p:ext uri="{BB962C8B-B14F-4D97-AF65-F5344CB8AC3E}">
        <p14:creationId xmlns:p14="http://schemas.microsoft.com/office/powerpoint/2010/main" val="386057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261897" cy="685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WP CMS Dashboard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95400"/>
            <a:ext cx="6738130" cy="5191244"/>
          </a:xfrm>
          <a:prstGeom prst="rect">
            <a:avLst/>
          </a:prstGeom>
        </p:spPr>
      </p:pic>
      <p:sp>
        <p:nvSpPr>
          <p:cNvPr id="9" name="Rectangular Callout 11">
            <a:extLst>
              <a:ext uri="{FF2B5EF4-FFF2-40B4-BE49-F238E27FC236}">
                <a16:creationId xmlns:a16="http://schemas.microsoft.com/office/drawing/2014/main" id="{32A8775B-BE05-4EBD-AD9C-5C6508C65E27}"/>
              </a:ext>
            </a:extLst>
          </p:cNvPr>
          <p:cNvSpPr/>
          <p:nvPr/>
        </p:nvSpPr>
        <p:spPr>
          <a:xfrm>
            <a:off x="5029200" y="1219200"/>
            <a:ext cx="1854040" cy="955836"/>
          </a:xfrm>
          <a:prstGeom prst="wedgeRectCallout">
            <a:avLst>
              <a:gd name="adj1" fmla="val -171021"/>
              <a:gd name="adj2" fmla="val 8923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 Main Navigation Menu</a:t>
            </a:r>
          </a:p>
        </p:txBody>
      </p:sp>
      <p:sp>
        <p:nvSpPr>
          <p:cNvPr id="11" name="Rectangle 10">
            <a:extLst>
              <a:ext uri="{FF2B5EF4-FFF2-40B4-BE49-F238E27FC236}">
                <a16:creationId xmlns:a16="http://schemas.microsoft.com/office/drawing/2014/main" id="{52C0D610-7387-4518-9D81-B52854F9C5E7}"/>
              </a:ext>
            </a:extLst>
          </p:cNvPr>
          <p:cNvSpPr/>
          <p:nvPr/>
        </p:nvSpPr>
        <p:spPr>
          <a:xfrm>
            <a:off x="2057400" y="1447800"/>
            <a:ext cx="838200" cy="2819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53" y="609600"/>
            <a:ext cx="1543050" cy="5905500"/>
          </a:xfrm>
          <a:prstGeom prst="rect">
            <a:avLst/>
          </a:prstGeom>
        </p:spPr>
      </p:pic>
    </p:spTree>
    <p:extLst>
      <p:ext uri="{BB962C8B-B14F-4D97-AF65-F5344CB8AC3E}">
        <p14:creationId xmlns:p14="http://schemas.microsoft.com/office/powerpoint/2010/main" val="106869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Dashboard</a:t>
            </a:r>
          </a:p>
        </p:txBody>
      </p:sp>
      <p:graphicFrame>
        <p:nvGraphicFramePr>
          <p:cNvPr id="2" name="Table 1"/>
          <p:cNvGraphicFramePr>
            <a:graphicFrameLocks noGrp="1"/>
          </p:cNvGraphicFramePr>
          <p:nvPr>
            <p:extLst>
              <p:ext uri="{D42A27DB-BD31-4B8C-83A1-F6EECF244321}">
                <p14:modId xmlns:p14="http://schemas.microsoft.com/office/powerpoint/2010/main" val="970454560"/>
              </p:ext>
            </p:extLst>
          </p:nvPr>
        </p:nvGraphicFramePr>
        <p:xfrm>
          <a:off x="685799" y="1397000"/>
          <a:ext cx="7772401" cy="4572000"/>
        </p:xfrm>
        <a:graphic>
          <a:graphicData uri="http://schemas.openxmlformats.org/drawingml/2006/table">
            <a:tbl>
              <a:tblPr firstRow="1" bandRow="1">
                <a:tableStyleId>{5C22544A-7EE6-4342-B048-85BDC9FD1C3A}</a:tableStyleId>
              </a:tblPr>
              <a:tblGrid>
                <a:gridCol w="1905001">
                  <a:extLst>
                    <a:ext uri="{9D8B030D-6E8A-4147-A177-3AD203B41FA5}">
                      <a16:colId xmlns:a16="http://schemas.microsoft.com/office/drawing/2014/main" val="820238697"/>
                    </a:ext>
                  </a:extLst>
                </a:gridCol>
                <a:gridCol w="5867400">
                  <a:extLst>
                    <a:ext uri="{9D8B030D-6E8A-4147-A177-3AD203B41FA5}">
                      <a16:colId xmlns:a16="http://schemas.microsoft.com/office/drawing/2014/main" val="2817240810"/>
                    </a:ext>
                  </a:extLst>
                </a:gridCol>
              </a:tblGrid>
              <a:tr h="370840">
                <a:tc>
                  <a:txBody>
                    <a:bodyPr/>
                    <a:lstStyle/>
                    <a:p>
                      <a:r>
                        <a:rPr lang="en-US" sz="2400" dirty="0"/>
                        <a:t>Section</a:t>
                      </a:r>
                    </a:p>
                  </a:txBody>
                  <a:tcPr/>
                </a:tc>
                <a:tc>
                  <a:txBody>
                    <a:bodyPr/>
                    <a:lstStyle/>
                    <a:p>
                      <a:endParaRPr lang="en-US" sz="2400" dirty="0"/>
                    </a:p>
                  </a:txBody>
                  <a:tcPr/>
                </a:tc>
                <a:extLst>
                  <a:ext uri="{0D108BD9-81ED-4DB2-BD59-A6C34878D82A}">
                    <a16:rowId xmlns:a16="http://schemas.microsoft.com/office/drawing/2014/main" val="2156080267"/>
                  </a:ext>
                </a:extLst>
              </a:tr>
              <a:tr h="370840">
                <a:tc>
                  <a:txBody>
                    <a:bodyPr/>
                    <a:lstStyle/>
                    <a:p>
                      <a:r>
                        <a:rPr lang="en-US" sz="2400" dirty="0"/>
                        <a:t>Posts</a:t>
                      </a:r>
                    </a:p>
                  </a:txBody>
                  <a:tcPr/>
                </a:tc>
                <a:tc>
                  <a:txBody>
                    <a:bodyPr/>
                    <a:lstStyle/>
                    <a:p>
                      <a:r>
                        <a:rPr lang="en-US" sz="2400" dirty="0"/>
                        <a:t>Manage posts</a:t>
                      </a:r>
                    </a:p>
                  </a:txBody>
                  <a:tcPr/>
                </a:tc>
                <a:extLst>
                  <a:ext uri="{0D108BD9-81ED-4DB2-BD59-A6C34878D82A}">
                    <a16:rowId xmlns:a16="http://schemas.microsoft.com/office/drawing/2014/main" val="492700333"/>
                  </a:ext>
                </a:extLst>
              </a:tr>
              <a:tr h="370840">
                <a:tc>
                  <a:txBody>
                    <a:bodyPr/>
                    <a:lstStyle/>
                    <a:p>
                      <a:r>
                        <a:rPr lang="en-US" sz="2400" dirty="0"/>
                        <a:t>Media</a:t>
                      </a:r>
                    </a:p>
                  </a:txBody>
                  <a:tcPr/>
                </a:tc>
                <a:tc>
                  <a:txBody>
                    <a:bodyPr/>
                    <a:lstStyle/>
                    <a:p>
                      <a:r>
                        <a:rPr lang="en-US" sz="2400" dirty="0"/>
                        <a:t>Media files and attachments</a:t>
                      </a:r>
                    </a:p>
                  </a:txBody>
                  <a:tcPr/>
                </a:tc>
                <a:extLst>
                  <a:ext uri="{0D108BD9-81ED-4DB2-BD59-A6C34878D82A}">
                    <a16:rowId xmlns:a16="http://schemas.microsoft.com/office/drawing/2014/main" val="2709863799"/>
                  </a:ext>
                </a:extLst>
              </a:tr>
              <a:tr h="370840">
                <a:tc>
                  <a:txBody>
                    <a:bodyPr/>
                    <a:lstStyle/>
                    <a:p>
                      <a:r>
                        <a:rPr lang="en-US" sz="2400" dirty="0"/>
                        <a:t>Pages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Manage pages</a:t>
                      </a:r>
                    </a:p>
                  </a:txBody>
                  <a:tcPr/>
                </a:tc>
                <a:extLst>
                  <a:ext uri="{0D108BD9-81ED-4DB2-BD59-A6C34878D82A}">
                    <a16:rowId xmlns:a16="http://schemas.microsoft.com/office/drawing/2014/main" val="1032443890"/>
                  </a:ext>
                </a:extLst>
              </a:tr>
              <a:tr h="370840">
                <a:tc>
                  <a:txBody>
                    <a:bodyPr/>
                    <a:lstStyle/>
                    <a:p>
                      <a:r>
                        <a:rPr lang="en-US" sz="2400" dirty="0"/>
                        <a:t>Comments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Manage comments</a:t>
                      </a:r>
                    </a:p>
                  </a:txBody>
                  <a:tcPr/>
                </a:tc>
                <a:extLst>
                  <a:ext uri="{0D108BD9-81ED-4DB2-BD59-A6C34878D82A}">
                    <a16:rowId xmlns:a16="http://schemas.microsoft.com/office/drawing/2014/main" val="4249076452"/>
                  </a:ext>
                </a:extLst>
              </a:tr>
              <a:tr h="370840">
                <a:tc>
                  <a:txBody>
                    <a:bodyPr/>
                    <a:lstStyle/>
                    <a:p>
                      <a:r>
                        <a:rPr lang="en-US" sz="2400" dirty="0"/>
                        <a:t>Appearance</a:t>
                      </a:r>
                    </a:p>
                  </a:txBody>
                  <a:tcPr/>
                </a:tc>
                <a:tc>
                  <a:txBody>
                    <a:bodyPr/>
                    <a:lstStyle/>
                    <a:p>
                      <a:r>
                        <a:rPr lang="en-US" sz="2400" dirty="0"/>
                        <a:t>Manage themes, widgets, menus</a:t>
                      </a:r>
                    </a:p>
                  </a:txBody>
                  <a:tcPr/>
                </a:tc>
                <a:extLst>
                  <a:ext uri="{0D108BD9-81ED-4DB2-BD59-A6C34878D82A}">
                    <a16:rowId xmlns:a16="http://schemas.microsoft.com/office/drawing/2014/main" val="1655701994"/>
                  </a:ext>
                </a:extLst>
              </a:tr>
              <a:tr h="370840">
                <a:tc>
                  <a:txBody>
                    <a:bodyPr/>
                    <a:lstStyle/>
                    <a:p>
                      <a:r>
                        <a:rPr lang="en-US" sz="2400" dirty="0"/>
                        <a:t>Plugins</a:t>
                      </a:r>
                    </a:p>
                  </a:txBody>
                  <a:tcPr/>
                </a:tc>
                <a:tc>
                  <a:txBody>
                    <a:bodyPr/>
                    <a:lstStyle/>
                    <a:p>
                      <a:r>
                        <a:rPr lang="en-US" sz="2400" dirty="0"/>
                        <a:t>Manage and install WP plugins</a:t>
                      </a:r>
                    </a:p>
                  </a:txBody>
                  <a:tcPr/>
                </a:tc>
                <a:extLst>
                  <a:ext uri="{0D108BD9-81ED-4DB2-BD59-A6C34878D82A}">
                    <a16:rowId xmlns:a16="http://schemas.microsoft.com/office/drawing/2014/main" val="2980247214"/>
                  </a:ext>
                </a:extLst>
              </a:tr>
              <a:tr h="370840">
                <a:tc>
                  <a:txBody>
                    <a:bodyPr/>
                    <a:lstStyle/>
                    <a:p>
                      <a:r>
                        <a:rPr lang="en-US" sz="2400" dirty="0"/>
                        <a:t>Users</a:t>
                      </a:r>
                    </a:p>
                  </a:txBody>
                  <a:tcPr/>
                </a:tc>
                <a:tc>
                  <a:txBody>
                    <a:bodyPr/>
                    <a:lstStyle/>
                    <a:p>
                      <a:r>
                        <a:rPr lang="en-US" sz="2400" dirty="0"/>
                        <a:t>View</a:t>
                      </a:r>
                      <a:r>
                        <a:rPr lang="en-US" sz="2400" baseline="0" dirty="0"/>
                        <a:t> and manage WP users</a:t>
                      </a:r>
                      <a:endParaRPr lang="en-US" sz="2400" dirty="0"/>
                    </a:p>
                  </a:txBody>
                  <a:tcPr/>
                </a:tc>
                <a:extLst>
                  <a:ext uri="{0D108BD9-81ED-4DB2-BD59-A6C34878D82A}">
                    <a16:rowId xmlns:a16="http://schemas.microsoft.com/office/drawing/2014/main" val="3297475658"/>
                  </a:ext>
                </a:extLst>
              </a:tr>
              <a:tr h="370840">
                <a:tc>
                  <a:txBody>
                    <a:bodyPr/>
                    <a:lstStyle/>
                    <a:p>
                      <a:r>
                        <a:rPr lang="en-US" sz="2400" dirty="0"/>
                        <a:t>Tools</a:t>
                      </a:r>
                    </a:p>
                  </a:txBody>
                  <a:tcPr/>
                </a:tc>
                <a:tc>
                  <a:txBody>
                    <a:bodyPr/>
                    <a:lstStyle/>
                    <a:p>
                      <a:r>
                        <a:rPr lang="en-US" sz="2400" baseline="0" dirty="0"/>
                        <a:t>Plugins settings</a:t>
                      </a:r>
                      <a:endParaRPr lang="en-US" sz="2400" dirty="0"/>
                    </a:p>
                  </a:txBody>
                  <a:tcPr/>
                </a:tc>
                <a:extLst>
                  <a:ext uri="{0D108BD9-81ED-4DB2-BD59-A6C34878D82A}">
                    <a16:rowId xmlns:a16="http://schemas.microsoft.com/office/drawing/2014/main" val="4161740875"/>
                  </a:ext>
                </a:extLst>
              </a:tr>
              <a:tr h="370840">
                <a:tc>
                  <a:txBody>
                    <a:bodyPr/>
                    <a:lstStyle/>
                    <a:p>
                      <a:r>
                        <a:rPr lang="en-US" sz="2400" dirty="0"/>
                        <a:t>Settings</a:t>
                      </a:r>
                    </a:p>
                  </a:txBody>
                  <a:tcPr/>
                </a:tc>
                <a:tc>
                  <a:txBody>
                    <a:bodyPr/>
                    <a:lstStyle/>
                    <a:p>
                      <a:r>
                        <a:rPr lang="en-US" sz="2400" dirty="0"/>
                        <a:t>Various</a:t>
                      </a:r>
                      <a:r>
                        <a:rPr lang="en-US" sz="2400" baseline="0" dirty="0"/>
                        <a:t> WP settings, plugins settings</a:t>
                      </a:r>
                      <a:endParaRPr lang="en-US" sz="2400" dirty="0"/>
                    </a:p>
                  </a:txBody>
                  <a:tcPr/>
                </a:tc>
                <a:extLst>
                  <a:ext uri="{0D108BD9-81ED-4DB2-BD59-A6C34878D82A}">
                    <a16:rowId xmlns:a16="http://schemas.microsoft.com/office/drawing/2014/main" val="504103037"/>
                  </a:ext>
                </a:extLst>
              </a:tr>
            </a:tbl>
          </a:graphicData>
        </a:graphic>
      </p:graphicFrame>
    </p:spTree>
    <p:extLst>
      <p:ext uri="{BB962C8B-B14F-4D97-AF65-F5344CB8AC3E}">
        <p14:creationId xmlns:p14="http://schemas.microsoft.com/office/powerpoint/2010/main" val="28955436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223158" y="3200400"/>
            <a:ext cx="8697686" cy="22424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pPr marL="0" indent="0">
              <a:buNone/>
            </a:pPr>
            <a:r>
              <a:rPr lang="en-US" sz="2300" dirty="0"/>
              <a:t> </a:t>
            </a:r>
          </a:p>
          <a:p>
            <a:pPr>
              <a:buFont typeface="+mj-lt"/>
              <a:buAutoNum type="arabicPeriod"/>
            </a:pPr>
            <a:r>
              <a:rPr lang="it-IT" sz="2300" dirty="0"/>
              <a:t>User log in via Single </a:t>
            </a:r>
            <a:r>
              <a:rPr lang="it-IT" sz="2300" dirty="0" err="1"/>
              <a:t>Sign</a:t>
            </a:r>
            <a:r>
              <a:rPr lang="it-IT" sz="2300" dirty="0"/>
              <a:t>-on (</a:t>
            </a:r>
            <a:r>
              <a:rPr lang="en-US" sz="2300" dirty="0"/>
              <a:t>SSO)</a:t>
            </a:r>
          </a:p>
          <a:p>
            <a:pPr>
              <a:buFont typeface="+mj-lt"/>
              <a:buAutoNum type="arabicPeriod"/>
            </a:pPr>
            <a:r>
              <a:rPr lang="en-US" sz="2300" dirty="0"/>
              <a:t>The delegate can then login the WordPress site via HKU portal without extra password.</a:t>
            </a:r>
          </a:p>
          <a:p>
            <a:endParaRPr lang="en-US" sz="2300" dirty="0"/>
          </a:p>
        </p:txBody>
      </p:sp>
      <p:sp>
        <p:nvSpPr>
          <p:cNvPr id="6" name="CustomShape 1"/>
          <p:cNvSpPr/>
          <p:nvPr/>
        </p:nvSpPr>
        <p:spPr>
          <a:xfrm>
            <a:off x="223157" y="18288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Add new users</a:t>
            </a:r>
          </a:p>
        </p:txBody>
      </p:sp>
    </p:spTree>
    <p:extLst>
      <p:ext uri="{BB962C8B-B14F-4D97-AF65-F5344CB8AC3E}">
        <p14:creationId xmlns:p14="http://schemas.microsoft.com/office/powerpoint/2010/main" val="34551161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Add new users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339" y="1387927"/>
            <a:ext cx="4383226" cy="5181600"/>
          </a:xfrm>
          <a:prstGeom prst="rect">
            <a:avLst/>
          </a:prstGeom>
        </p:spPr>
      </p:pic>
      <p:sp>
        <p:nvSpPr>
          <p:cNvPr id="13" name="Rectangular Callout 12"/>
          <p:cNvSpPr/>
          <p:nvPr/>
        </p:nvSpPr>
        <p:spPr>
          <a:xfrm>
            <a:off x="445325" y="1438282"/>
            <a:ext cx="1854040" cy="955836"/>
          </a:xfrm>
          <a:prstGeom prst="wedgeRectCallout">
            <a:avLst>
              <a:gd name="adj1" fmla="val 61284"/>
              <a:gd name="adj2" fmla="val 113654"/>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1. Select Users</a:t>
            </a:r>
          </a:p>
        </p:txBody>
      </p:sp>
      <p:sp>
        <p:nvSpPr>
          <p:cNvPr id="14" name="Rectangular Callout 13"/>
          <p:cNvSpPr/>
          <p:nvPr/>
        </p:nvSpPr>
        <p:spPr>
          <a:xfrm>
            <a:off x="1245846" y="4876800"/>
            <a:ext cx="1076093" cy="921834"/>
          </a:xfrm>
          <a:prstGeom prst="wedgeRectCallout">
            <a:avLst>
              <a:gd name="adj1" fmla="val 66449"/>
              <a:gd name="adj2" fmla="val -20923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2. Add New</a:t>
            </a:r>
          </a:p>
        </p:txBody>
      </p:sp>
      <p:sp>
        <p:nvSpPr>
          <p:cNvPr id="15" name="Rectangular Callout 14"/>
          <p:cNvSpPr/>
          <p:nvPr/>
        </p:nvSpPr>
        <p:spPr>
          <a:xfrm>
            <a:off x="6933765" y="2394118"/>
            <a:ext cx="1854040" cy="955836"/>
          </a:xfrm>
          <a:prstGeom prst="wedgeRectCallout">
            <a:avLst>
              <a:gd name="adj1" fmla="val -91591"/>
              <a:gd name="adj2" fmla="val -6860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3. Enter UID</a:t>
            </a:r>
          </a:p>
        </p:txBody>
      </p:sp>
      <p:sp>
        <p:nvSpPr>
          <p:cNvPr id="16" name="Rectangular Callout 15"/>
          <p:cNvSpPr/>
          <p:nvPr/>
        </p:nvSpPr>
        <p:spPr>
          <a:xfrm>
            <a:off x="6933765" y="3787859"/>
            <a:ext cx="1854040" cy="955836"/>
          </a:xfrm>
          <a:prstGeom prst="wedgeRectCallout">
            <a:avLst>
              <a:gd name="adj1" fmla="val -139045"/>
              <a:gd name="adj2" fmla="val -17435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4. Enter email address</a:t>
            </a:r>
          </a:p>
        </p:txBody>
      </p:sp>
      <p:sp>
        <p:nvSpPr>
          <p:cNvPr id="17" name="Rectangular Callout 16"/>
          <p:cNvSpPr/>
          <p:nvPr/>
        </p:nvSpPr>
        <p:spPr>
          <a:xfrm>
            <a:off x="6933765" y="5181600"/>
            <a:ext cx="1854040" cy="955836"/>
          </a:xfrm>
          <a:prstGeom prst="wedgeRectCallout">
            <a:avLst>
              <a:gd name="adj1" fmla="val -132408"/>
              <a:gd name="adj2" fmla="val -1123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5. Select User’s Role</a:t>
            </a:r>
          </a:p>
        </p:txBody>
      </p:sp>
    </p:spTree>
    <p:extLst>
      <p:ext uri="{BB962C8B-B14F-4D97-AF65-F5344CB8AC3E}">
        <p14:creationId xmlns:p14="http://schemas.microsoft.com/office/powerpoint/2010/main" val="8850398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Administrator – access to all the administration features within a single site.</a:t>
            </a:r>
          </a:p>
          <a:p>
            <a:r>
              <a:rPr lang="en-US" sz="2300" dirty="0"/>
              <a:t>Editor –publish and manage posts including the posts of other users.</a:t>
            </a:r>
          </a:p>
          <a:p>
            <a:r>
              <a:rPr lang="en-US" sz="2300" dirty="0"/>
              <a:t>Author –publish and manage their own posts.</a:t>
            </a:r>
          </a:p>
          <a:p>
            <a:r>
              <a:rPr lang="en-US" sz="2300" dirty="0"/>
              <a:t>Contributor –write and manage their own posts but cannot publish them</a:t>
            </a:r>
          </a:p>
          <a:p>
            <a:r>
              <a:rPr lang="en-US" sz="2300" dirty="0"/>
              <a:t>Subscriber – read posts</a:t>
            </a:r>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Add new users – User Role</a:t>
            </a:r>
          </a:p>
        </p:txBody>
      </p:sp>
    </p:spTree>
    <p:extLst>
      <p:ext uri="{BB962C8B-B14F-4D97-AF65-F5344CB8AC3E}">
        <p14:creationId xmlns:p14="http://schemas.microsoft.com/office/powerpoint/2010/main" val="15451851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5181600"/>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pPr marL="0" indent="0">
              <a:buNone/>
            </a:pPr>
            <a:r>
              <a:rPr lang="en-US" dirty="0"/>
              <a:t>5 HKU custom roles, which are assigned and updated when user login via HKU Portal. You don’t need to and cannot update the role. It is used for </a:t>
            </a:r>
            <a:r>
              <a:rPr lang="en-US" dirty="0">
                <a:hlinkClick r:id="rId3"/>
              </a:rPr>
              <a:t>SSO-protected page</a:t>
            </a:r>
            <a:r>
              <a:rPr lang="en-US" dirty="0"/>
              <a:t> . The HKU custom roles can co-exist with any other WordPress roles</a:t>
            </a:r>
          </a:p>
          <a:p>
            <a:r>
              <a:rPr lang="en-US" dirty="0"/>
              <a:t>HKU staff</a:t>
            </a:r>
          </a:p>
          <a:p>
            <a:r>
              <a:rPr lang="en-US" dirty="0"/>
              <a:t>HKU student</a:t>
            </a:r>
          </a:p>
          <a:p>
            <a:r>
              <a:rPr lang="en-US" dirty="0"/>
              <a:t>HKU department	- departmental account</a:t>
            </a:r>
          </a:p>
          <a:p>
            <a:r>
              <a:rPr lang="en-US" dirty="0"/>
              <a:t>HKU retiree</a:t>
            </a:r>
          </a:p>
          <a:p>
            <a:r>
              <a:rPr lang="en-US" dirty="0"/>
              <a:t>HKU honorary</a:t>
            </a:r>
          </a:p>
          <a:p>
            <a:endParaRPr lang="en-US" sz="2300" dirty="0"/>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Add new users – 5 HKU custom Roles</a:t>
            </a:r>
          </a:p>
        </p:txBody>
      </p:sp>
    </p:spTree>
    <p:extLst>
      <p:ext uri="{BB962C8B-B14F-4D97-AF65-F5344CB8AC3E}">
        <p14:creationId xmlns:p14="http://schemas.microsoft.com/office/powerpoint/2010/main" val="34712228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48600" cy="457200"/>
          </a:xfrm>
        </p:spPr>
        <p:txBody>
          <a:bodyPr/>
          <a:lstStyle/>
          <a:p>
            <a:r>
              <a:rPr lang="en-US" dirty="0">
                <a:solidFill>
                  <a:srgbClr val="FFFF00"/>
                </a:solidFill>
                <a:highlight>
                  <a:srgbClr val="008000"/>
                </a:highlight>
              </a:rPr>
              <a:t>Lab Practices - Add New User and Grant User Role for accessing WP Page</a:t>
            </a:r>
          </a:p>
        </p:txBody>
      </p:sp>
      <p:sp>
        <p:nvSpPr>
          <p:cNvPr id="3" name="Content Placeholder 2"/>
          <p:cNvSpPr>
            <a:spLocks noGrp="1"/>
          </p:cNvSpPr>
          <p:nvPr>
            <p:ph idx="1"/>
          </p:nvPr>
        </p:nvSpPr>
        <p:spPr>
          <a:xfrm>
            <a:off x="1842986" y="1219200"/>
            <a:ext cx="6438900" cy="1981200"/>
          </a:xfrm>
        </p:spPr>
        <p:txBody>
          <a:bodyPr/>
          <a:lstStyle/>
          <a:p>
            <a:pPr>
              <a:buFont typeface="+mj-lt"/>
              <a:buAutoNum type="arabicPeriod"/>
            </a:pPr>
            <a:r>
              <a:rPr lang="en-US" sz="1400" dirty="0"/>
              <a:t> Click ‘Users’</a:t>
            </a:r>
          </a:p>
          <a:p>
            <a:pPr>
              <a:buFont typeface="+mj-lt"/>
              <a:buAutoNum type="arabicPeriod"/>
            </a:pPr>
            <a:endParaRPr lang="en-US" sz="800" dirty="0"/>
          </a:p>
          <a:p>
            <a:pPr>
              <a:buFont typeface="+mj-lt"/>
              <a:buAutoNum type="arabicPeriod"/>
            </a:pPr>
            <a:r>
              <a:rPr lang="en-US" sz="1400" dirty="0"/>
              <a:t> Select ‘Add New’</a:t>
            </a:r>
          </a:p>
          <a:p>
            <a:pPr>
              <a:buFont typeface="+mj-lt"/>
              <a:buAutoNum type="arabicPeriod"/>
            </a:pPr>
            <a:endParaRPr lang="en-US" sz="800" dirty="0"/>
          </a:p>
          <a:p>
            <a:pPr>
              <a:buFont typeface="+mj-lt"/>
              <a:buAutoNum type="arabicPeriod"/>
            </a:pPr>
            <a:r>
              <a:rPr lang="en-US" sz="1400" dirty="0"/>
              <a:t> Enter UID of the delegate as username</a:t>
            </a:r>
          </a:p>
          <a:p>
            <a:pPr>
              <a:buFont typeface="+mj-lt"/>
              <a:buAutoNum type="arabicPeriod"/>
            </a:pPr>
            <a:endParaRPr lang="en-US" sz="800" dirty="0"/>
          </a:p>
          <a:p>
            <a:pPr>
              <a:buFont typeface="+mj-lt"/>
              <a:buAutoNum type="arabicPeriod"/>
            </a:pPr>
            <a:r>
              <a:rPr lang="en-US" sz="1400" dirty="0"/>
              <a:t> Enter his / her HKU email address (UID@hku.hk for staff and UID@connect.hku.hk for student) in the email session</a:t>
            </a:r>
          </a:p>
          <a:p>
            <a:pPr>
              <a:buFont typeface="+mj-lt"/>
              <a:buAutoNum type="arabicPeriod"/>
            </a:pPr>
            <a:endParaRPr lang="en-US" sz="800" dirty="0"/>
          </a:p>
          <a:p>
            <a:pPr>
              <a:buFont typeface="+mj-lt"/>
              <a:buAutoNum type="arabicPeriod"/>
            </a:pPr>
            <a:r>
              <a:rPr lang="en-US" sz="1400" dirty="0"/>
              <a:t> Select user ‘Role’ per your requirement.</a:t>
            </a:r>
          </a:p>
          <a:p>
            <a:pPr>
              <a:buFont typeface="+mj-lt"/>
              <a:buAutoNum type="arabicPeriod"/>
            </a:pPr>
            <a:endParaRPr lang="en-US" sz="800" dirty="0"/>
          </a:p>
        </p:txBody>
      </p:sp>
      <p:pic>
        <p:nvPicPr>
          <p:cNvPr id="5" name="Picture 4"/>
          <p:cNvPicPr>
            <a:picLocks noChangeAspect="1"/>
          </p:cNvPicPr>
          <p:nvPr/>
        </p:nvPicPr>
        <p:blipFill>
          <a:blip r:embed="rId2"/>
          <a:stretch>
            <a:fillRect/>
          </a:stretch>
        </p:blipFill>
        <p:spPr>
          <a:xfrm>
            <a:off x="1842986" y="3124200"/>
            <a:ext cx="5020291" cy="3095665"/>
          </a:xfrm>
          <a:prstGeom prst="rect">
            <a:avLst/>
          </a:prstGeom>
        </p:spPr>
      </p:pic>
    </p:spTree>
    <p:extLst>
      <p:ext uri="{BB962C8B-B14F-4D97-AF65-F5344CB8AC3E}">
        <p14:creationId xmlns:p14="http://schemas.microsoft.com/office/powerpoint/2010/main" val="239909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pPr marL="0" indent="0">
              <a:buNone/>
            </a:pPr>
            <a:endParaRPr lang="en-US" sz="2300" dirty="0"/>
          </a:p>
          <a:p>
            <a:pPr marL="0" indent="0">
              <a:buNone/>
            </a:pPr>
            <a:r>
              <a:rPr lang="en-US" sz="2300" dirty="0"/>
              <a:t>	Gripen Kwok </a:t>
            </a:r>
          </a:p>
          <a:p>
            <a:pPr marL="0" indent="0">
              <a:buNone/>
            </a:pPr>
            <a:r>
              <a:rPr lang="en-US" sz="2300" dirty="0"/>
              <a:t>	Email: </a:t>
            </a:r>
            <a:r>
              <a:rPr lang="en-US" sz="2300" dirty="0">
                <a:hlinkClick r:id="rId3"/>
              </a:rPr>
              <a:t>gripen@hku.hk</a:t>
            </a:r>
            <a:endParaRPr lang="en-US" sz="2300" dirty="0"/>
          </a:p>
          <a:p>
            <a:pPr marL="0" indent="0">
              <a:buNone/>
            </a:pPr>
            <a:r>
              <a:rPr lang="en-US" sz="2300" dirty="0"/>
              <a:t>	Tel: 3917 2455</a:t>
            </a:r>
          </a:p>
          <a:p>
            <a:pPr marL="0" indent="0">
              <a:buNone/>
            </a:pPr>
            <a:endParaRPr lang="en-US" sz="2300" dirty="0"/>
          </a:p>
          <a:p>
            <a:pPr marL="0" indent="0">
              <a:buNone/>
            </a:pPr>
            <a:r>
              <a:rPr lang="en-US" sz="2300" dirty="0"/>
              <a:t>	Steven Man</a:t>
            </a:r>
          </a:p>
          <a:p>
            <a:pPr marL="0" indent="0">
              <a:buNone/>
            </a:pPr>
            <a:r>
              <a:rPr lang="en-US" sz="2300" dirty="0"/>
              <a:t>	Email: </a:t>
            </a:r>
            <a:r>
              <a:rPr lang="en-US" sz="2300" dirty="0">
                <a:hlinkClick r:id="rId4"/>
              </a:rPr>
              <a:t>manwk@hku.hk</a:t>
            </a:r>
            <a:endParaRPr lang="en-US" sz="2300" dirty="0"/>
          </a:p>
          <a:p>
            <a:pPr marL="0" indent="0">
              <a:buNone/>
            </a:pPr>
            <a:r>
              <a:rPr lang="en-US" sz="2300" dirty="0"/>
              <a:t>	Tel: 3917 6230</a:t>
            </a:r>
          </a:p>
          <a:p>
            <a:pPr marL="0" indent="0">
              <a:buNone/>
            </a:pPr>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About Us</a:t>
            </a:r>
            <a:endParaRPr kumimoji="0" lang="en-US" sz="3600" b="1" i="0" u="none" strike="noStrike" kern="1200" cap="none" spc="0" normalizeH="0" baseline="0" noProof="0" dirty="0">
              <a:ln>
                <a:noFill/>
              </a:ln>
              <a:solidFill>
                <a:srgbClr val="7030A0"/>
              </a:solidFill>
              <a:effectLst/>
              <a:uLnTx/>
              <a:uFillTx/>
              <a:latin typeface="Arial"/>
            </a:endParaRPr>
          </a:p>
        </p:txBody>
      </p:sp>
    </p:spTree>
    <p:extLst>
      <p:ext uri="{BB962C8B-B14F-4D97-AF65-F5344CB8AC3E}">
        <p14:creationId xmlns:p14="http://schemas.microsoft.com/office/powerpoint/2010/main" val="23022408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p:txBody>
          <a:bodyPr/>
          <a:lstStyle/>
          <a:p>
            <a:endParaRPr lang="en-US" sz="4000" dirty="0"/>
          </a:p>
          <a:p>
            <a:endParaRPr lang="en-US" sz="4000" dirty="0"/>
          </a:p>
          <a:p>
            <a:endParaRPr lang="en-US" sz="4000" dirty="0"/>
          </a:p>
          <a:p>
            <a:endParaRPr lang="en-US" sz="4000" dirty="0"/>
          </a:p>
          <a:p>
            <a:r>
              <a:rPr lang="en-US" sz="4000" dirty="0"/>
              <a:t>Install WP plugins and themes</a:t>
            </a:r>
          </a:p>
        </p:txBody>
      </p:sp>
    </p:spTree>
    <p:extLst>
      <p:ext uri="{BB962C8B-B14F-4D97-AF65-F5344CB8AC3E}">
        <p14:creationId xmlns:p14="http://schemas.microsoft.com/office/powerpoint/2010/main" val="38698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Install WP Themes</a:t>
            </a:r>
          </a:p>
        </p:txBody>
      </p:sp>
      <p:pic>
        <p:nvPicPr>
          <p:cNvPr id="18436" name="Picture 4" descr="https://wpcms-its.hku.hk/content/uploads/2020/03/s0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148" y="2227423"/>
            <a:ext cx="3800475" cy="2181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Shape 2"/>
          <p:cNvSpPr txBox="1"/>
          <p:nvPr/>
        </p:nvSpPr>
        <p:spPr>
          <a:xfrm>
            <a:off x="268968" y="6701187"/>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pic>
        <p:nvPicPr>
          <p:cNvPr id="18438" name="Picture 6" descr="https://wpcms-its.hku.hk/content/uploads/2020/03/s0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3" y="5715000"/>
            <a:ext cx="3048000" cy="47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278261" y="1600200"/>
            <a:ext cx="1779139" cy="914400"/>
          </a:xfrm>
          <a:prstGeom prst="wedgeRectCallout">
            <a:avLst>
              <a:gd name="adj1" fmla="val 88763"/>
              <a:gd name="adj2" fmla="val 4281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1. Mouse over Appearance</a:t>
            </a:r>
          </a:p>
        </p:txBody>
      </p:sp>
      <p:sp>
        <p:nvSpPr>
          <p:cNvPr id="8" name="Rectangular Callout 7"/>
          <p:cNvSpPr/>
          <p:nvPr/>
        </p:nvSpPr>
        <p:spPr>
          <a:xfrm>
            <a:off x="6934200" y="2590800"/>
            <a:ext cx="1779139" cy="914400"/>
          </a:xfrm>
          <a:prstGeom prst="wedgeRectCallout">
            <a:avLst>
              <a:gd name="adj1" fmla="val -117446"/>
              <a:gd name="adj2" fmla="val -5962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2. Select Themes</a:t>
            </a:r>
          </a:p>
        </p:txBody>
      </p:sp>
      <p:sp>
        <p:nvSpPr>
          <p:cNvPr id="9" name="Rectangular Callout 8"/>
          <p:cNvSpPr/>
          <p:nvPr/>
        </p:nvSpPr>
        <p:spPr>
          <a:xfrm>
            <a:off x="5638800" y="4820695"/>
            <a:ext cx="1779139" cy="914400"/>
          </a:xfrm>
          <a:prstGeom prst="wedgeRectCallout">
            <a:avLst>
              <a:gd name="adj1" fmla="val -203314"/>
              <a:gd name="adj2" fmla="val 6720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3. Click        Add New</a:t>
            </a:r>
          </a:p>
        </p:txBody>
      </p:sp>
    </p:spTree>
    <p:extLst>
      <p:ext uri="{BB962C8B-B14F-4D97-AF65-F5344CB8AC3E}">
        <p14:creationId xmlns:p14="http://schemas.microsoft.com/office/powerpoint/2010/main" val="41432129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Install WP Themes</a:t>
            </a:r>
          </a:p>
        </p:txBody>
      </p:sp>
      <p:sp>
        <p:nvSpPr>
          <p:cNvPr id="5" name="TextShape 2"/>
          <p:cNvSpPr txBox="1"/>
          <p:nvPr/>
        </p:nvSpPr>
        <p:spPr>
          <a:xfrm>
            <a:off x="268968" y="6701187"/>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pic>
        <p:nvPicPr>
          <p:cNvPr id="4" name="Picture 3">
            <a:extLst>
              <a:ext uri="{FF2B5EF4-FFF2-40B4-BE49-F238E27FC236}">
                <a16:creationId xmlns:a16="http://schemas.microsoft.com/office/drawing/2014/main" id="{88939FEF-DD05-4782-8A4B-B7926A10B8A9}"/>
              </a:ext>
            </a:extLst>
          </p:cNvPr>
          <p:cNvPicPr>
            <a:picLocks noChangeAspect="1"/>
          </p:cNvPicPr>
          <p:nvPr/>
        </p:nvPicPr>
        <p:blipFill>
          <a:blip r:embed="rId3"/>
          <a:stretch>
            <a:fillRect/>
          </a:stretch>
        </p:blipFill>
        <p:spPr>
          <a:xfrm>
            <a:off x="268968" y="1371600"/>
            <a:ext cx="6392593" cy="5329587"/>
          </a:xfrm>
          <a:prstGeom prst="rect">
            <a:avLst/>
          </a:prstGeom>
        </p:spPr>
      </p:pic>
      <p:sp>
        <p:nvSpPr>
          <p:cNvPr id="12" name="Rectangular Callout 6">
            <a:extLst>
              <a:ext uri="{FF2B5EF4-FFF2-40B4-BE49-F238E27FC236}">
                <a16:creationId xmlns:a16="http://schemas.microsoft.com/office/drawing/2014/main" id="{BC338A3A-95A2-41C6-B352-AADDD8B449B0}"/>
              </a:ext>
            </a:extLst>
          </p:cNvPr>
          <p:cNvSpPr/>
          <p:nvPr/>
        </p:nvSpPr>
        <p:spPr>
          <a:xfrm>
            <a:off x="6813125" y="1159000"/>
            <a:ext cx="1779139" cy="914400"/>
          </a:xfrm>
          <a:prstGeom prst="wedgeRectCallout">
            <a:avLst>
              <a:gd name="adj1" fmla="val -317642"/>
              <a:gd name="adj2" fmla="val -1237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A4. Upload your theme</a:t>
            </a:r>
          </a:p>
        </p:txBody>
      </p:sp>
      <p:sp>
        <p:nvSpPr>
          <p:cNvPr id="13" name="Rectangular Callout 7">
            <a:extLst>
              <a:ext uri="{FF2B5EF4-FFF2-40B4-BE49-F238E27FC236}">
                <a16:creationId xmlns:a16="http://schemas.microsoft.com/office/drawing/2014/main" id="{F88D233A-8680-46F5-BA6E-FBB38F57960A}"/>
              </a:ext>
            </a:extLst>
          </p:cNvPr>
          <p:cNvSpPr/>
          <p:nvPr/>
        </p:nvSpPr>
        <p:spPr>
          <a:xfrm>
            <a:off x="6817136" y="2253537"/>
            <a:ext cx="1779139" cy="1070498"/>
          </a:xfrm>
          <a:prstGeom prst="wedgeRectCallout">
            <a:avLst>
              <a:gd name="adj1" fmla="val -161552"/>
              <a:gd name="adj2" fmla="val 879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A5. Choose your theme file then click “Install Now” button</a:t>
            </a:r>
          </a:p>
        </p:txBody>
      </p:sp>
      <p:sp>
        <p:nvSpPr>
          <p:cNvPr id="14" name="Rectangular Callout 8">
            <a:extLst>
              <a:ext uri="{FF2B5EF4-FFF2-40B4-BE49-F238E27FC236}">
                <a16:creationId xmlns:a16="http://schemas.microsoft.com/office/drawing/2014/main" id="{EA921997-A39A-42FE-A693-940D6A6E878E}"/>
              </a:ext>
            </a:extLst>
          </p:cNvPr>
          <p:cNvSpPr/>
          <p:nvPr/>
        </p:nvSpPr>
        <p:spPr>
          <a:xfrm>
            <a:off x="6813124" y="4098211"/>
            <a:ext cx="1779139" cy="914400"/>
          </a:xfrm>
          <a:prstGeom prst="wedgeRectCallout">
            <a:avLst>
              <a:gd name="adj1" fmla="val -132373"/>
              <a:gd name="adj2" fmla="val -6747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B4. Search </a:t>
            </a:r>
          </a:p>
        </p:txBody>
      </p:sp>
      <p:sp>
        <p:nvSpPr>
          <p:cNvPr id="15" name="Rectangular Callout 10">
            <a:extLst>
              <a:ext uri="{FF2B5EF4-FFF2-40B4-BE49-F238E27FC236}">
                <a16:creationId xmlns:a16="http://schemas.microsoft.com/office/drawing/2014/main" id="{03F75A96-4697-4BA8-B18A-F6C1D9ECE3B3}"/>
              </a:ext>
            </a:extLst>
          </p:cNvPr>
          <p:cNvSpPr/>
          <p:nvPr/>
        </p:nvSpPr>
        <p:spPr>
          <a:xfrm>
            <a:off x="6813124" y="5241800"/>
            <a:ext cx="1779139" cy="914400"/>
          </a:xfrm>
          <a:prstGeom prst="wedgeRectCallout">
            <a:avLst>
              <a:gd name="adj1" fmla="val -102813"/>
              <a:gd name="adj2" fmla="val 7831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B5. Install</a:t>
            </a:r>
          </a:p>
        </p:txBody>
      </p:sp>
      <p:sp>
        <p:nvSpPr>
          <p:cNvPr id="2" name="TextBox 1">
            <a:extLst>
              <a:ext uri="{FF2B5EF4-FFF2-40B4-BE49-F238E27FC236}">
                <a16:creationId xmlns:a16="http://schemas.microsoft.com/office/drawing/2014/main" id="{70CA1459-6443-4C2E-907D-ED59EACB6DCA}"/>
              </a:ext>
            </a:extLst>
          </p:cNvPr>
          <p:cNvSpPr txBox="1"/>
          <p:nvPr/>
        </p:nvSpPr>
        <p:spPr>
          <a:xfrm>
            <a:off x="7245493" y="3549760"/>
            <a:ext cx="914400" cy="369332"/>
          </a:xfrm>
          <a:prstGeom prst="rect">
            <a:avLst/>
          </a:prstGeom>
          <a:noFill/>
        </p:spPr>
        <p:txBody>
          <a:bodyPr wrap="square" rtlCol="0">
            <a:spAutoFit/>
          </a:bodyPr>
          <a:lstStyle/>
          <a:p>
            <a:pPr algn="ctr"/>
            <a:r>
              <a:rPr lang="en-HK" b="1" dirty="0"/>
              <a:t>OR</a:t>
            </a:r>
          </a:p>
        </p:txBody>
      </p:sp>
    </p:spTree>
    <p:extLst>
      <p:ext uri="{BB962C8B-B14F-4D97-AF65-F5344CB8AC3E}">
        <p14:creationId xmlns:p14="http://schemas.microsoft.com/office/powerpoint/2010/main" val="17041597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Theme customization</a:t>
            </a:r>
          </a:p>
        </p:txBody>
      </p:sp>
      <p:pic>
        <p:nvPicPr>
          <p:cNvPr id="4" name="Picture 3"/>
          <p:cNvPicPr>
            <a:picLocks noChangeAspect="1"/>
          </p:cNvPicPr>
          <p:nvPr/>
        </p:nvPicPr>
        <p:blipFill>
          <a:blip r:embed="rId3"/>
          <a:stretch>
            <a:fillRect/>
          </a:stretch>
        </p:blipFill>
        <p:spPr>
          <a:xfrm>
            <a:off x="424543" y="1600200"/>
            <a:ext cx="2971800" cy="2524125"/>
          </a:xfrm>
          <a:prstGeom prst="rect">
            <a:avLst/>
          </a:prstGeom>
        </p:spPr>
      </p:pic>
      <p:sp>
        <p:nvSpPr>
          <p:cNvPr id="8" name="Rectangular Callout 7"/>
          <p:cNvSpPr/>
          <p:nvPr/>
        </p:nvSpPr>
        <p:spPr>
          <a:xfrm>
            <a:off x="405493" y="4267200"/>
            <a:ext cx="3099707" cy="533400"/>
          </a:xfrm>
          <a:prstGeom prst="wedgeRectCallout">
            <a:avLst>
              <a:gd name="adj1" fmla="val -798"/>
              <a:gd name="adj2" fmla="val -37438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6. “Appearance” -&gt;  “</a:t>
            </a:r>
            <a:r>
              <a:rPr lang="en-US" sz="2000" dirty="0" err="1">
                <a:solidFill>
                  <a:prstClr val="black"/>
                </a:solidFill>
                <a:latin typeface="Calibri"/>
              </a:rPr>
              <a:t>Customeize</a:t>
            </a:r>
            <a:r>
              <a:rPr lang="en-US" sz="2000" dirty="0">
                <a:solidFill>
                  <a:prstClr val="black"/>
                </a:solidFill>
                <a:latin typeface="Calibri"/>
              </a:rPr>
              <a:t>”</a:t>
            </a:r>
          </a:p>
        </p:txBody>
      </p:sp>
      <p:pic>
        <p:nvPicPr>
          <p:cNvPr id="3" name="Picture 2">
            <a:extLst>
              <a:ext uri="{FF2B5EF4-FFF2-40B4-BE49-F238E27FC236}">
                <a16:creationId xmlns:a16="http://schemas.microsoft.com/office/drawing/2014/main" id="{32715059-5C37-44CE-84B5-A6E85DC4FFC5}"/>
              </a:ext>
            </a:extLst>
          </p:cNvPr>
          <p:cNvPicPr>
            <a:picLocks noChangeAspect="1"/>
          </p:cNvPicPr>
          <p:nvPr/>
        </p:nvPicPr>
        <p:blipFill>
          <a:blip r:embed="rId4"/>
          <a:stretch>
            <a:fillRect/>
          </a:stretch>
        </p:blipFill>
        <p:spPr>
          <a:xfrm>
            <a:off x="3636780" y="1828800"/>
            <a:ext cx="5245011" cy="3538875"/>
          </a:xfrm>
          <a:prstGeom prst="rect">
            <a:avLst/>
          </a:prstGeom>
        </p:spPr>
      </p:pic>
      <p:sp>
        <p:nvSpPr>
          <p:cNvPr id="10" name="Rectangular Callout 8">
            <a:extLst>
              <a:ext uri="{FF2B5EF4-FFF2-40B4-BE49-F238E27FC236}">
                <a16:creationId xmlns:a16="http://schemas.microsoft.com/office/drawing/2014/main" id="{12F449D7-FEE8-40D1-BA47-42DD1B98D090}"/>
              </a:ext>
            </a:extLst>
          </p:cNvPr>
          <p:cNvSpPr/>
          <p:nvPr/>
        </p:nvSpPr>
        <p:spPr>
          <a:xfrm>
            <a:off x="424543" y="5747656"/>
            <a:ext cx="3099707" cy="533400"/>
          </a:xfrm>
          <a:prstGeom prst="wedgeRectCallout">
            <a:avLst>
              <a:gd name="adj1" fmla="val 63425"/>
              <a:gd name="adj2" fmla="val -14223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7. update </a:t>
            </a:r>
          </a:p>
        </p:txBody>
      </p:sp>
    </p:spTree>
    <p:extLst>
      <p:ext uri="{BB962C8B-B14F-4D97-AF65-F5344CB8AC3E}">
        <p14:creationId xmlns:p14="http://schemas.microsoft.com/office/powerpoint/2010/main" val="31958112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605151"/>
          </a:xfrm>
        </p:spPr>
        <p:txBody>
          <a:bodyPr/>
          <a:lstStyle/>
          <a:p>
            <a:r>
              <a:rPr lang="en-US" dirty="0">
                <a:solidFill>
                  <a:srgbClr val="FFFF00"/>
                </a:solidFill>
                <a:highlight>
                  <a:srgbClr val="008000"/>
                </a:highlight>
              </a:rPr>
              <a:t>Lab Practices – Install themes</a:t>
            </a:r>
          </a:p>
        </p:txBody>
      </p:sp>
      <p:sp>
        <p:nvSpPr>
          <p:cNvPr id="3" name="Content Placeholder 2"/>
          <p:cNvSpPr>
            <a:spLocks noGrp="1"/>
          </p:cNvSpPr>
          <p:nvPr>
            <p:ph idx="1"/>
          </p:nvPr>
        </p:nvSpPr>
        <p:spPr>
          <a:xfrm>
            <a:off x="609600" y="1295401"/>
            <a:ext cx="8103738" cy="1447799"/>
          </a:xfrm>
        </p:spPr>
        <p:txBody>
          <a:bodyPr/>
          <a:lstStyle/>
          <a:p>
            <a:pPr>
              <a:buFont typeface="+mj-lt"/>
              <a:buAutoNum type="arabicPeriod"/>
            </a:pPr>
            <a:r>
              <a:rPr lang="en-US" sz="1800" dirty="0"/>
              <a:t> Move your mouse to “Appearance”</a:t>
            </a:r>
          </a:p>
          <a:p>
            <a:pPr>
              <a:buFont typeface="+mj-lt"/>
              <a:buAutoNum type="arabicPeriod"/>
            </a:pPr>
            <a:endParaRPr lang="en-US" sz="1000" dirty="0"/>
          </a:p>
          <a:p>
            <a:pPr>
              <a:buFont typeface="+mj-lt"/>
              <a:buAutoNum type="arabicPeriod"/>
            </a:pPr>
            <a:r>
              <a:rPr lang="en-US" sz="1800" dirty="0"/>
              <a:t> Select “Themes”</a:t>
            </a:r>
          </a:p>
          <a:p>
            <a:pPr>
              <a:buFont typeface="+mj-lt"/>
              <a:buAutoNum type="arabicPeriod"/>
            </a:pPr>
            <a:endParaRPr lang="en-US" sz="1000" dirty="0"/>
          </a:p>
          <a:p>
            <a:pPr>
              <a:buFont typeface="+mj-lt"/>
              <a:buAutoNum type="arabicPeriod"/>
            </a:pPr>
            <a:r>
              <a:rPr lang="en-US" sz="1800" dirty="0"/>
              <a:t> Click “Add New” button</a:t>
            </a:r>
          </a:p>
          <a:p>
            <a:pPr>
              <a:buFont typeface="+mj-lt"/>
              <a:buAutoNum type="arabicPeriod"/>
            </a:pPr>
            <a:endParaRPr lang="en-US" sz="1000" dirty="0"/>
          </a:p>
          <a:p>
            <a:endParaRPr lang="en-US" dirty="0"/>
          </a:p>
        </p:txBody>
      </p:sp>
      <p:pic>
        <p:nvPicPr>
          <p:cNvPr id="4" name="Picture 4" descr="https://wpcms-its.hku.hk/content/uploads/2020/03/s02.bmp">
            <a:extLst>
              <a:ext uri="{FF2B5EF4-FFF2-40B4-BE49-F238E27FC236}">
                <a16:creationId xmlns:a16="http://schemas.microsoft.com/office/drawing/2014/main" id="{320AD222-A523-42D9-BD4F-C0EE3DB94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463" y="3024188"/>
            <a:ext cx="3800475" cy="2181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pcms-its.hku.hk/content/uploads/2020/03/s05.bmp">
            <a:extLst>
              <a:ext uri="{FF2B5EF4-FFF2-40B4-BE49-F238E27FC236}">
                <a16:creationId xmlns:a16="http://schemas.microsoft.com/office/drawing/2014/main" id="{6B859248-D7FF-4891-BAE8-80FA8CD38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202" y="4777841"/>
            <a:ext cx="3048000"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6">
            <a:extLst>
              <a:ext uri="{FF2B5EF4-FFF2-40B4-BE49-F238E27FC236}">
                <a16:creationId xmlns:a16="http://schemas.microsoft.com/office/drawing/2014/main" id="{9178DC97-F7A1-46BE-ACFC-C6FF93E3976C}"/>
              </a:ext>
            </a:extLst>
          </p:cNvPr>
          <p:cNvSpPr/>
          <p:nvPr/>
        </p:nvSpPr>
        <p:spPr>
          <a:xfrm>
            <a:off x="233476" y="3657601"/>
            <a:ext cx="1418208" cy="762000"/>
          </a:xfrm>
          <a:prstGeom prst="wedgeRectCallout">
            <a:avLst>
              <a:gd name="adj1" fmla="val 60641"/>
              <a:gd name="adj2" fmla="val -11420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1. Mouse over Appearance</a:t>
            </a:r>
          </a:p>
        </p:txBody>
      </p:sp>
      <p:sp>
        <p:nvSpPr>
          <p:cNvPr id="7" name="Rectangular Callout 7">
            <a:extLst>
              <a:ext uri="{FF2B5EF4-FFF2-40B4-BE49-F238E27FC236}">
                <a16:creationId xmlns:a16="http://schemas.microsoft.com/office/drawing/2014/main" id="{9CECDFF1-8C7E-4B4E-9B52-B60F4D5B3E2C}"/>
              </a:ext>
            </a:extLst>
          </p:cNvPr>
          <p:cNvSpPr/>
          <p:nvPr/>
        </p:nvSpPr>
        <p:spPr>
          <a:xfrm>
            <a:off x="5722507" y="3278456"/>
            <a:ext cx="1702939" cy="476250"/>
          </a:xfrm>
          <a:prstGeom prst="wedgeRectCallout">
            <a:avLst>
              <a:gd name="adj1" fmla="val -124325"/>
              <a:gd name="adj2" fmla="val -4928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2. Select Themes</a:t>
            </a:r>
          </a:p>
        </p:txBody>
      </p:sp>
      <p:sp>
        <p:nvSpPr>
          <p:cNvPr id="8" name="Rectangular Callout 8">
            <a:extLst>
              <a:ext uri="{FF2B5EF4-FFF2-40B4-BE49-F238E27FC236}">
                <a16:creationId xmlns:a16="http://schemas.microsoft.com/office/drawing/2014/main" id="{62FAD530-52DC-4ABF-B0E1-0A9AA7B5A23E}"/>
              </a:ext>
            </a:extLst>
          </p:cNvPr>
          <p:cNvSpPr/>
          <p:nvPr/>
        </p:nvSpPr>
        <p:spPr>
          <a:xfrm>
            <a:off x="7015263" y="4095751"/>
            <a:ext cx="1702938" cy="476250"/>
          </a:xfrm>
          <a:prstGeom prst="wedgeRectCallout">
            <a:avLst>
              <a:gd name="adj1" fmla="val -30782"/>
              <a:gd name="adj2" fmla="val 13039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3. Click “Add New”</a:t>
            </a:r>
          </a:p>
        </p:txBody>
      </p:sp>
    </p:spTree>
    <p:extLst>
      <p:ext uri="{BB962C8B-B14F-4D97-AF65-F5344CB8AC3E}">
        <p14:creationId xmlns:p14="http://schemas.microsoft.com/office/powerpoint/2010/main" val="371181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605151"/>
          </a:xfrm>
        </p:spPr>
        <p:txBody>
          <a:bodyPr/>
          <a:lstStyle/>
          <a:p>
            <a:r>
              <a:rPr lang="en-US" dirty="0">
                <a:solidFill>
                  <a:srgbClr val="FFFF00"/>
                </a:solidFill>
                <a:highlight>
                  <a:srgbClr val="008000"/>
                </a:highlight>
              </a:rPr>
              <a:t>Lab Practices - Continuous install themes (Two Methods)</a:t>
            </a:r>
          </a:p>
        </p:txBody>
      </p:sp>
      <p:sp>
        <p:nvSpPr>
          <p:cNvPr id="3" name="Content Placeholder 2"/>
          <p:cNvSpPr>
            <a:spLocks noGrp="1"/>
          </p:cNvSpPr>
          <p:nvPr>
            <p:ph idx="1"/>
          </p:nvPr>
        </p:nvSpPr>
        <p:spPr>
          <a:xfrm>
            <a:off x="5105400" y="1143001"/>
            <a:ext cx="3836539" cy="941080"/>
          </a:xfrm>
        </p:spPr>
        <p:txBody>
          <a:bodyPr/>
          <a:lstStyle/>
          <a:p>
            <a:r>
              <a:rPr lang="en-US" sz="1400" i="1" dirty="0"/>
              <a:t>4. Use search function to select the suggested themes by WP	(Method 2)</a:t>
            </a:r>
          </a:p>
          <a:p>
            <a:r>
              <a:rPr lang="en-US" sz="1400" i="1" dirty="0"/>
              <a:t>5. Press “Install theme” after found your suitable theme</a:t>
            </a:r>
          </a:p>
        </p:txBody>
      </p:sp>
      <p:sp>
        <p:nvSpPr>
          <p:cNvPr id="10" name="Content Placeholder 2">
            <a:extLst>
              <a:ext uri="{FF2B5EF4-FFF2-40B4-BE49-F238E27FC236}">
                <a16:creationId xmlns:a16="http://schemas.microsoft.com/office/drawing/2014/main" id="{7A7B72F5-B010-42B6-AB4D-1D307EBC8AFE}"/>
              </a:ext>
            </a:extLst>
          </p:cNvPr>
          <p:cNvSpPr txBox="1">
            <a:spLocks/>
          </p:cNvSpPr>
          <p:nvPr/>
        </p:nvSpPr>
        <p:spPr>
          <a:xfrm>
            <a:off x="520430" y="1143001"/>
            <a:ext cx="4508770" cy="917065"/>
          </a:xfrm>
          <a:prstGeom prst="rect">
            <a:avLst/>
          </a:prstGeom>
        </p:spPr>
        <p:txBody>
          <a:bodyPr/>
          <a:lstStyle/>
          <a:p>
            <a:r>
              <a:rPr lang="en-US" sz="1400" kern="0" dirty="0">
                <a:solidFill>
                  <a:sysClr val="windowText" lastClr="000000"/>
                </a:solidFill>
              </a:rPr>
              <a:t>4. Select “Upload Theme”	(Method 1)</a:t>
            </a:r>
          </a:p>
          <a:p>
            <a:r>
              <a:rPr lang="en-US" sz="1400" kern="0" dirty="0">
                <a:solidFill>
                  <a:sysClr val="windowText" lastClr="000000"/>
                </a:solidFill>
              </a:rPr>
              <a:t>5. Press “Choose File” to select your custom theme </a:t>
            </a:r>
          </a:p>
          <a:p>
            <a:r>
              <a:rPr lang="en-US" sz="1400" kern="0" dirty="0">
                <a:solidFill>
                  <a:sysClr val="windowText" lastClr="000000"/>
                </a:solidFill>
              </a:rPr>
              <a:t>5* Press “Install Now” to install your custom theme.</a:t>
            </a:r>
          </a:p>
        </p:txBody>
      </p:sp>
      <p:sp>
        <p:nvSpPr>
          <p:cNvPr id="11" name="Content Placeholder 2">
            <a:extLst>
              <a:ext uri="{FF2B5EF4-FFF2-40B4-BE49-F238E27FC236}">
                <a16:creationId xmlns:a16="http://schemas.microsoft.com/office/drawing/2014/main" id="{1793326C-2F3D-4AB5-8327-7306977B1866}"/>
              </a:ext>
            </a:extLst>
          </p:cNvPr>
          <p:cNvSpPr txBox="1">
            <a:spLocks/>
          </p:cNvSpPr>
          <p:nvPr/>
        </p:nvSpPr>
        <p:spPr>
          <a:xfrm>
            <a:off x="4793391" y="1143001"/>
            <a:ext cx="182606" cy="941080"/>
          </a:xfrm>
          <a:prstGeom prst="rect">
            <a:avLst/>
          </a:prstGeom>
        </p:spPr>
        <p:txBody>
          <a:bodyPr/>
          <a:lstStyle/>
          <a:p>
            <a:r>
              <a:rPr lang="en-US" sz="1400" kern="0" dirty="0">
                <a:solidFill>
                  <a:sysClr val="windowText" lastClr="000000"/>
                </a:solidFill>
              </a:rPr>
              <a:t>|</a:t>
            </a:r>
          </a:p>
          <a:p>
            <a:r>
              <a:rPr lang="en-US" sz="1400" kern="0" dirty="0">
                <a:solidFill>
                  <a:sysClr val="windowText" lastClr="000000"/>
                </a:solidFill>
              </a:rPr>
              <a:t>|</a:t>
            </a:r>
          </a:p>
          <a:p>
            <a:r>
              <a:rPr lang="en-US" sz="1400" kern="0" dirty="0">
                <a:solidFill>
                  <a:sysClr val="windowText" lastClr="000000"/>
                </a:solidFill>
              </a:rPr>
              <a:t>|</a:t>
            </a:r>
          </a:p>
          <a:p>
            <a:r>
              <a:rPr lang="en-US" sz="1400" kern="0" dirty="0">
                <a:solidFill>
                  <a:sysClr val="windowText" lastClr="000000"/>
                </a:solidFill>
              </a:rPr>
              <a:t>|</a:t>
            </a:r>
          </a:p>
        </p:txBody>
      </p:sp>
      <p:sp>
        <p:nvSpPr>
          <p:cNvPr id="14" name="Content Placeholder 2">
            <a:extLst>
              <a:ext uri="{FF2B5EF4-FFF2-40B4-BE49-F238E27FC236}">
                <a16:creationId xmlns:a16="http://schemas.microsoft.com/office/drawing/2014/main" id="{E4E82530-9E56-44DE-BB28-FFC5BF0EB0D3}"/>
              </a:ext>
            </a:extLst>
          </p:cNvPr>
          <p:cNvSpPr txBox="1">
            <a:spLocks/>
          </p:cNvSpPr>
          <p:nvPr/>
        </p:nvSpPr>
        <p:spPr>
          <a:xfrm>
            <a:off x="5638800" y="6248399"/>
            <a:ext cx="3303138" cy="368005"/>
          </a:xfrm>
          <a:prstGeom prst="rect">
            <a:avLst/>
          </a:prstGeom>
        </p:spPr>
        <p:txBody>
          <a:bodyPr/>
          <a:lstStyle/>
          <a:p>
            <a:pPr algn="ctr"/>
            <a:r>
              <a:rPr lang="en-US" sz="1400" b="1" kern="0" dirty="0">
                <a:solidFill>
                  <a:srgbClr val="FFFF00"/>
                </a:solidFill>
                <a:highlight>
                  <a:srgbClr val="008000"/>
                </a:highlight>
              </a:rPr>
              <a:t>Go to next page!</a:t>
            </a:r>
          </a:p>
        </p:txBody>
      </p:sp>
      <p:pic>
        <p:nvPicPr>
          <p:cNvPr id="13" name="Picture 12">
            <a:extLst>
              <a:ext uri="{FF2B5EF4-FFF2-40B4-BE49-F238E27FC236}">
                <a16:creationId xmlns:a16="http://schemas.microsoft.com/office/drawing/2014/main" id="{3954D894-D0FD-4F98-B04B-ACD9F7770598}"/>
              </a:ext>
            </a:extLst>
          </p:cNvPr>
          <p:cNvPicPr>
            <a:picLocks noChangeAspect="1"/>
          </p:cNvPicPr>
          <p:nvPr/>
        </p:nvPicPr>
        <p:blipFill>
          <a:blip r:embed="rId2"/>
          <a:stretch>
            <a:fillRect/>
          </a:stretch>
        </p:blipFill>
        <p:spPr>
          <a:xfrm>
            <a:off x="520430" y="2056932"/>
            <a:ext cx="5468876" cy="4559472"/>
          </a:xfrm>
          <a:prstGeom prst="rect">
            <a:avLst/>
          </a:prstGeom>
        </p:spPr>
      </p:pic>
      <p:sp>
        <p:nvSpPr>
          <p:cNvPr id="15" name="Rectangular Callout 6">
            <a:extLst>
              <a:ext uri="{FF2B5EF4-FFF2-40B4-BE49-F238E27FC236}">
                <a16:creationId xmlns:a16="http://schemas.microsoft.com/office/drawing/2014/main" id="{64A39750-C316-4EF0-B7B2-A0A24CA26C3F}"/>
              </a:ext>
            </a:extLst>
          </p:cNvPr>
          <p:cNvSpPr/>
          <p:nvPr/>
        </p:nvSpPr>
        <p:spPr>
          <a:xfrm>
            <a:off x="5989306" y="2090741"/>
            <a:ext cx="2845938" cy="518600"/>
          </a:xfrm>
          <a:prstGeom prst="wedgeRectCallout">
            <a:avLst>
              <a:gd name="adj1" fmla="val -188527"/>
              <a:gd name="adj2" fmla="val -3039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(Method 1)</a:t>
            </a:r>
          </a:p>
          <a:p>
            <a:pPr algn="ctr"/>
            <a:r>
              <a:rPr lang="en-US" sz="1600" dirty="0">
                <a:solidFill>
                  <a:prstClr val="black"/>
                </a:solidFill>
                <a:latin typeface="Calibri"/>
              </a:rPr>
              <a:t>4. Select “Upload Theme”</a:t>
            </a:r>
          </a:p>
        </p:txBody>
      </p:sp>
      <p:sp>
        <p:nvSpPr>
          <p:cNvPr id="16" name="Rectangular Callout 7">
            <a:extLst>
              <a:ext uri="{FF2B5EF4-FFF2-40B4-BE49-F238E27FC236}">
                <a16:creationId xmlns:a16="http://schemas.microsoft.com/office/drawing/2014/main" id="{87ED9ECE-EFC5-4988-9EA6-84008288BEE6}"/>
              </a:ext>
            </a:extLst>
          </p:cNvPr>
          <p:cNvSpPr/>
          <p:nvPr/>
        </p:nvSpPr>
        <p:spPr>
          <a:xfrm>
            <a:off x="5989306" y="2791297"/>
            <a:ext cx="2845938" cy="518600"/>
          </a:xfrm>
          <a:prstGeom prst="wedgeRectCallout">
            <a:avLst>
              <a:gd name="adj1" fmla="val -167698"/>
              <a:gd name="adj2" fmla="val 4738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(Method 1)</a:t>
            </a:r>
          </a:p>
          <a:p>
            <a:pPr algn="ctr"/>
            <a:r>
              <a:rPr lang="en-US" sz="1600" dirty="0">
                <a:solidFill>
                  <a:prstClr val="black"/>
                </a:solidFill>
                <a:latin typeface="Calibri"/>
              </a:rPr>
              <a:t>5. Choose your theme’s file</a:t>
            </a:r>
          </a:p>
        </p:txBody>
      </p:sp>
      <p:sp>
        <p:nvSpPr>
          <p:cNvPr id="17" name="Rectangular Callout 7">
            <a:extLst>
              <a:ext uri="{FF2B5EF4-FFF2-40B4-BE49-F238E27FC236}">
                <a16:creationId xmlns:a16="http://schemas.microsoft.com/office/drawing/2014/main" id="{A2FB01A5-C1A9-4B7A-ACB7-A9BC5ED9EB05}"/>
              </a:ext>
            </a:extLst>
          </p:cNvPr>
          <p:cNvSpPr/>
          <p:nvPr/>
        </p:nvSpPr>
        <p:spPr>
          <a:xfrm>
            <a:off x="5989306" y="3489535"/>
            <a:ext cx="2845938" cy="518600"/>
          </a:xfrm>
          <a:prstGeom prst="wedgeRectCallout">
            <a:avLst>
              <a:gd name="adj1" fmla="val -109348"/>
              <a:gd name="adj2" fmla="val -73455"/>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(Method 1)</a:t>
            </a:r>
          </a:p>
          <a:p>
            <a:pPr algn="ctr"/>
            <a:r>
              <a:rPr lang="en-US" sz="1600" dirty="0">
                <a:solidFill>
                  <a:prstClr val="black"/>
                </a:solidFill>
                <a:latin typeface="Calibri"/>
              </a:rPr>
              <a:t>Press Install your theme</a:t>
            </a:r>
          </a:p>
        </p:txBody>
      </p:sp>
      <p:sp>
        <p:nvSpPr>
          <p:cNvPr id="18" name="Rectangular Callout 8">
            <a:extLst>
              <a:ext uri="{FF2B5EF4-FFF2-40B4-BE49-F238E27FC236}">
                <a16:creationId xmlns:a16="http://schemas.microsoft.com/office/drawing/2014/main" id="{E9F42F31-47F1-482E-8DE8-7B689A200934}"/>
              </a:ext>
            </a:extLst>
          </p:cNvPr>
          <p:cNvSpPr/>
          <p:nvPr/>
        </p:nvSpPr>
        <p:spPr>
          <a:xfrm>
            <a:off x="5989305" y="4769634"/>
            <a:ext cx="2845939" cy="503601"/>
          </a:xfrm>
          <a:prstGeom prst="wedgeRectCallout">
            <a:avLst>
              <a:gd name="adj1" fmla="val -89770"/>
              <a:gd name="adj2" fmla="val -15494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prstClr val="black"/>
                </a:solidFill>
                <a:latin typeface="Calibri"/>
              </a:rPr>
              <a:t>(Method 2) </a:t>
            </a:r>
          </a:p>
          <a:p>
            <a:pPr algn="ctr"/>
            <a:r>
              <a:rPr lang="en-US" sz="1600" i="1" dirty="0">
                <a:solidFill>
                  <a:prstClr val="black"/>
                </a:solidFill>
                <a:latin typeface="Calibri"/>
              </a:rPr>
              <a:t>4. Use Search function here</a:t>
            </a:r>
            <a:r>
              <a:rPr lang="en-US" sz="2000" i="1" dirty="0">
                <a:solidFill>
                  <a:prstClr val="black"/>
                </a:solidFill>
                <a:latin typeface="Calibri"/>
              </a:rPr>
              <a:t> </a:t>
            </a:r>
          </a:p>
        </p:txBody>
      </p:sp>
      <p:sp>
        <p:nvSpPr>
          <p:cNvPr id="19" name="Rectangular Callout 10">
            <a:extLst>
              <a:ext uri="{FF2B5EF4-FFF2-40B4-BE49-F238E27FC236}">
                <a16:creationId xmlns:a16="http://schemas.microsoft.com/office/drawing/2014/main" id="{761BA9FD-C2C3-4459-A112-D5D0026AC9DD}"/>
              </a:ext>
            </a:extLst>
          </p:cNvPr>
          <p:cNvSpPr/>
          <p:nvPr/>
        </p:nvSpPr>
        <p:spPr>
          <a:xfrm>
            <a:off x="5989305" y="5543650"/>
            <a:ext cx="2845940" cy="518601"/>
          </a:xfrm>
          <a:prstGeom prst="wedgeRectCallout">
            <a:avLst>
              <a:gd name="adj1" fmla="val -75060"/>
              <a:gd name="adj2" fmla="val 10993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prstClr val="black"/>
                </a:solidFill>
                <a:latin typeface="Calibri"/>
              </a:rPr>
              <a:t>(Method 2)</a:t>
            </a:r>
          </a:p>
          <a:p>
            <a:pPr algn="ctr"/>
            <a:r>
              <a:rPr lang="en-US" sz="1600" i="1" dirty="0">
                <a:solidFill>
                  <a:prstClr val="black"/>
                </a:solidFill>
                <a:latin typeface="Calibri"/>
              </a:rPr>
              <a:t>5. Install theme</a:t>
            </a:r>
          </a:p>
        </p:txBody>
      </p:sp>
      <p:sp>
        <p:nvSpPr>
          <p:cNvPr id="20" name="TextBox 19">
            <a:extLst>
              <a:ext uri="{FF2B5EF4-FFF2-40B4-BE49-F238E27FC236}">
                <a16:creationId xmlns:a16="http://schemas.microsoft.com/office/drawing/2014/main" id="{BA2AB7E6-C650-4D2E-B11B-E6AAD49B5F07}"/>
              </a:ext>
            </a:extLst>
          </p:cNvPr>
          <p:cNvSpPr txBox="1"/>
          <p:nvPr/>
        </p:nvSpPr>
        <p:spPr>
          <a:xfrm>
            <a:off x="7023669" y="4204218"/>
            <a:ext cx="914400" cy="369332"/>
          </a:xfrm>
          <a:prstGeom prst="rect">
            <a:avLst/>
          </a:prstGeom>
          <a:noFill/>
        </p:spPr>
        <p:txBody>
          <a:bodyPr wrap="square" rtlCol="0">
            <a:spAutoFit/>
          </a:bodyPr>
          <a:lstStyle/>
          <a:p>
            <a:pPr algn="ctr"/>
            <a:r>
              <a:rPr lang="en-HK" b="1" dirty="0"/>
              <a:t>OR</a:t>
            </a:r>
          </a:p>
        </p:txBody>
      </p:sp>
    </p:spTree>
    <p:extLst>
      <p:ext uri="{BB962C8B-B14F-4D97-AF65-F5344CB8AC3E}">
        <p14:creationId xmlns:p14="http://schemas.microsoft.com/office/powerpoint/2010/main" val="2798914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4751"/>
            <a:ext cx="2535435" cy="485775"/>
          </a:xfrm>
        </p:spPr>
        <p:txBody>
          <a:bodyPr/>
          <a:lstStyle/>
          <a:p>
            <a:r>
              <a:rPr lang="en-US" i="1" dirty="0"/>
              <a:t>Theme Customization</a:t>
            </a:r>
          </a:p>
          <a:p>
            <a:endParaRPr lang="en-US" dirty="0"/>
          </a:p>
          <a:p>
            <a:endParaRPr lang="en-US" dirty="0"/>
          </a:p>
        </p:txBody>
      </p:sp>
      <p:pic>
        <p:nvPicPr>
          <p:cNvPr id="4" name="Picture 3">
            <a:extLst>
              <a:ext uri="{FF2B5EF4-FFF2-40B4-BE49-F238E27FC236}">
                <a16:creationId xmlns:a16="http://schemas.microsoft.com/office/drawing/2014/main" id="{91B65077-9BAD-41BF-BEEF-C2371383A908}"/>
              </a:ext>
            </a:extLst>
          </p:cNvPr>
          <p:cNvPicPr>
            <a:picLocks noChangeAspect="1"/>
          </p:cNvPicPr>
          <p:nvPr/>
        </p:nvPicPr>
        <p:blipFill>
          <a:blip r:embed="rId2"/>
          <a:stretch>
            <a:fillRect/>
          </a:stretch>
        </p:blipFill>
        <p:spPr>
          <a:xfrm>
            <a:off x="838200" y="1819902"/>
            <a:ext cx="2971800" cy="2524125"/>
          </a:xfrm>
          <a:prstGeom prst="rect">
            <a:avLst/>
          </a:prstGeom>
        </p:spPr>
      </p:pic>
      <p:sp>
        <p:nvSpPr>
          <p:cNvPr id="6" name="Rectangular Callout 7">
            <a:extLst>
              <a:ext uri="{FF2B5EF4-FFF2-40B4-BE49-F238E27FC236}">
                <a16:creationId xmlns:a16="http://schemas.microsoft.com/office/drawing/2014/main" id="{AEAA8007-FF44-4AA4-AFFF-795F2124B558}"/>
              </a:ext>
            </a:extLst>
          </p:cNvPr>
          <p:cNvSpPr/>
          <p:nvPr/>
        </p:nvSpPr>
        <p:spPr>
          <a:xfrm>
            <a:off x="819151" y="4486902"/>
            <a:ext cx="1466850" cy="462276"/>
          </a:xfrm>
          <a:prstGeom prst="wedgeRectCallout">
            <a:avLst>
              <a:gd name="adj1" fmla="val 14750"/>
              <a:gd name="adj2" fmla="val -44803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6. Select “Appearance”</a:t>
            </a:r>
          </a:p>
        </p:txBody>
      </p:sp>
      <p:sp>
        <p:nvSpPr>
          <p:cNvPr id="8" name="Rectangular Callout 7">
            <a:extLst>
              <a:ext uri="{FF2B5EF4-FFF2-40B4-BE49-F238E27FC236}">
                <a16:creationId xmlns:a16="http://schemas.microsoft.com/office/drawing/2014/main" id="{80C5CD9F-5E7F-4805-98CE-6FB7D0B04F6F}"/>
              </a:ext>
            </a:extLst>
          </p:cNvPr>
          <p:cNvSpPr/>
          <p:nvPr/>
        </p:nvSpPr>
        <p:spPr>
          <a:xfrm>
            <a:off x="2365848" y="4758364"/>
            <a:ext cx="1466850" cy="533400"/>
          </a:xfrm>
          <a:prstGeom prst="wedgeRectCallout">
            <a:avLst>
              <a:gd name="adj1" fmla="val 1487"/>
              <a:gd name="adj2" fmla="val -41085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7. Then select “Customize”</a:t>
            </a:r>
          </a:p>
        </p:txBody>
      </p:sp>
      <p:sp>
        <p:nvSpPr>
          <p:cNvPr id="10" name="Content Placeholder 2">
            <a:extLst>
              <a:ext uri="{FF2B5EF4-FFF2-40B4-BE49-F238E27FC236}">
                <a16:creationId xmlns:a16="http://schemas.microsoft.com/office/drawing/2014/main" id="{9A68423B-8F06-4118-A32B-9F93762BFF15}"/>
              </a:ext>
            </a:extLst>
          </p:cNvPr>
          <p:cNvSpPr txBox="1">
            <a:spLocks/>
          </p:cNvSpPr>
          <p:nvPr/>
        </p:nvSpPr>
        <p:spPr>
          <a:xfrm>
            <a:off x="3276600" y="795966"/>
            <a:ext cx="5638799" cy="1131378"/>
          </a:xfrm>
          <a:prstGeom prst="rect">
            <a:avLst/>
          </a:prstGeom>
        </p:spPr>
        <p:txBody>
          <a:bodyPr/>
          <a:lstStyle/>
          <a:p>
            <a:r>
              <a:rPr lang="en-US" kern="0" dirty="0">
                <a:solidFill>
                  <a:sysClr val="windowText" lastClr="000000"/>
                </a:solidFill>
              </a:rPr>
              <a:t>6. Select “Appearance”   </a:t>
            </a:r>
          </a:p>
          <a:p>
            <a:r>
              <a:rPr lang="en-US" kern="0" dirty="0">
                <a:solidFill>
                  <a:sysClr val="windowText" lastClr="000000"/>
                </a:solidFill>
              </a:rPr>
              <a:t>7. Select “Customize” in pop-up menu</a:t>
            </a:r>
          </a:p>
          <a:p>
            <a:r>
              <a:rPr lang="en-US" kern="0" dirty="0">
                <a:solidFill>
                  <a:sysClr val="windowText" lastClr="000000"/>
                </a:solidFill>
              </a:rPr>
              <a:t>8. Update the theme’s option and layout at left-hand-side menu. </a:t>
            </a:r>
          </a:p>
          <a:p>
            <a:endParaRPr lang="en-US" kern="0" dirty="0">
              <a:solidFill>
                <a:sysClr val="windowText" lastClr="000000"/>
              </a:solidFill>
            </a:endParaRPr>
          </a:p>
        </p:txBody>
      </p:sp>
      <p:sp>
        <p:nvSpPr>
          <p:cNvPr id="14" name="Content Placeholder 2">
            <a:extLst>
              <a:ext uri="{FF2B5EF4-FFF2-40B4-BE49-F238E27FC236}">
                <a16:creationId xmlns:a16="http://schemas.microsoft.com/office/drawing/2014/main" id="{5EBB39FC-B9D5-482A-BC60-78F2D6AF469F}"/>
              </a:ext>
            </a:extLst>
          </p:cNvPr>
          <p:cNvSpPr txBox="1">
            <a:spLocks/>
          </p:cNvSpPr>
          <p:nvPr/>
        </p:nvSpPr>
        <p:spPr>
          <a:xfrm>
            <a:off x="5638800" y="6248399"/>
            <a:ext cx="3303138" cy="368005"/>
          </a:xfrm>
          <a:prstGeom prst="rect">
            <a:avLst/>
          </a:prstGeom>
        </p:spPr>
        <p:txBody>
          <a:bodyPr/>
          <a:lstStyle/>
          <a:p>
            <a:pPr algn="ctr"/>
            <a:r>
              <a:rPr lang="en-US" sz="1400" b="1" kern="0" dirty="0">
                <a:solidFill>
                  <a:srgbClr val="FFFF00"/>
                </a:solidFill>
                <a:highlight>
                  <a:srgbClr val="008000"/>
                </a:highlight>
              </a:rPr>
              <a:t>Finish!</a:t>
            </a:r>
          </a:p>
        </p:txBody>
      </p:sp>
      <p:pic>
        <p:nvPicPr>
          <p:cNvPr id="11" name="Picture 10">
            <a:extLst>
              <a:ext uri="{FF2B5EF4-FFF2-40B4-BE49-F238E27FC236}">
                <a16:creationId xmlns:a16="http://schemas.microsoft.com/office/drawing/2014/main" id="{103695AE-EAE0-4FFD-BC14-C7DC830543AD}"/>
              </a:ext>
            </a:extLst>
          </p:cNvPr>
          <p:cNvPicPr>
            <a:picLocks noChangeAspect="1"/>
          </p:cNvPicPr>
          <p:nvPr/>
        </p:nvPicPr>
        <p:blipFill>
          <a:blip r:embed="rId3"/>
          <a:stretch>
            <a:fillRect/>
          </a:stretch>
        </p:blipFill>
        <p:spPr>
          <a:xfrm>
            <a:off x="3865784" y="2325990"/>
            <a:ext cx="5245011" cy="3538875"/>
          </a:xfrm>
          <a:prstGeom prst="rect">
            <a:avLst/>
          </a:prstGeom>
        </p:spPr>
      </p:pic>
      <p:sp>
        <p:nvSpPr>
          <p:cNvPr id="12" name="Rectangle 11">
            <a:extLst>
              <a:ext uri="{FF2B5EF4-FFF2-40B4-BE49-F238E27FC236}">
                <a16:creationId xmlns:a16="http://schemas.microsoft.com/office/drawing/2014/main" id="{D9485323-FD19-422F-8CFE-2EF3D96D98D6}"/>
              </a:ext>
            </a:extLst>
          </p:cNvPr>
          <p:cNvSpPr/>
          <p:nvPr/>
        </p:nvSpPr>
        <p:spPr>
          <a:xfrm>
            <a:off x="3839075" y="3539478"/>
            <a:ext cx="1799725" cy="216662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3" name="Rectangular Callout 8">
            <a:extLst>
              <a:ext uri="{FF2B5EF4-FFF2-40B4-BE49-F238E27FC236}">
                <a16:creationId xmlns:a16="http://schemas.microsoft.com/office/drawing/2014/main" id="{95964596-A822-4060-9004-6EE578319D02}"/>
              </a:ext>
            </a:extLst>
          </p:cNvPr>
          <p:cNvSpPr/>
          <p:nvPr/>
        </p:nvSpPr>
        <p:spPr>
          <a:xfrm>
            <a:off x="852238" y="5741040"/>
            <a:ext cx="3013546" cy="533400"/>
          </a:xfrm>
          <a:prstGeom prst="wedgeRectCallout">
            <a:avLst>
              <a:gd name="adj1" fmla="val 62457"/>
              <a:gd name="adj2" fmla="val -4558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8. Update the option and layout by LHS menu</a:t>
            </a:r>
          </a:p>
        </p:txBody>
      </p:sp>
    </p:spTree>
    <p:extLst>
      <p:ext uri="{BB962C8B-B14F-4D97-AF65-F5344CB8AC3E}">
        <p14:creationId xmlns:p14="http://schemas.microsoft.com/office/powerpoint/2010/main" val="6758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Install WP Plugins</a:t>
            </a:r>
          </a:p>
        </p:txBody>
      </p:sp>
      <p:pic>
        <p:nvPicPr>
          <p:cNvPr id="2" name="Picture 1"/>
          <p:cNvPicPr>
            <a:picLocks noChangeAspect="1"/>
          </p:cNvPicPr>
          <p:nvPr/>
        </p:nvPicPr>
        <p:blipFill>
          <a:blip r:embed="rId3"/>
          <a:stretch>
            <a:fillRect/>
          </a:stretch>
        </p:blipFill>
        <p:spPr>
          <a:xfrm>
            <a:off x="424543" y="1404256"/>
            <a:ext cx="5708542" cy="4876800"/>
          </a:xfrm>
          <a:prstGeom prst="rect">
            <a:avLst/>
          </a:prstGeom>
        </p:spPr>
      </p:pic>
      <p:sp>
        <p:nvSpPr>
          <p:cNvPr id="7" name="Rectangular Callout 6"/>
          <p:cNvSpPr/>
          <p:nvPr/>
        </p:nvSpPr>
        <p:spPr>
          <a:xfrm>
            <a:off x="6510003" y="1295400"/>
            <a:ext cx="2514599" cy="609601"/>
          </a:xfrm>
          <a:prstGeom prst="wedgeRectCallout">
            <a:avLst>
              <a:gd name="adj1" fmla="val -272265"/>
              <a:gd name="adj2" fmla="val 33841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1. Mouse over Plugin and select “Add New”</a:t>
            </a:r>
          </a:p>
        </p:txBody>
      </p:sp>
      <p:sp>
        <p:nvSpPr>
          <p:cNvPr id="8" name="Rectangular Callout 7"/>
          <p:cNvSpPr/>
          <p:nvPr/>
        </p:nvSpPr>
        <p:spPr>
          <a:xfrm>
            <a:off x="6510003" y="2405745"/>
            <a:ext cx="2514600" cy="609600"/>
          </a:xfrm>
          <a:prstGeom prst="wedgeRectCallout">
            <a:avLst>
              <a:gd name="adj1" fmla="val -206649"/>
              <a:gd name="adj2" fmla="val -6021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A2. Upload your plugin</a:t>
            </a:r>
          </a:p>
        </p:txBody>
      </p:sp>
      <p:sp>
        <p:nvSpPr>
          <p:cNvPr id="9" name="Rectangular Callout 8"/>
          <p:cNvSpPr/>
          <p:nvPr/>
        </p:nvSpPr>
        <p:spPr>
          <a:xfrm>
            <a:off x="6510004" y="3287489"/>
            <a:ext cx="2514599" cy="831636"/>
          </a:xfrm>
          <a:prstGeom prst="wedgeRectCallout">
            <a:avLst>
              <a:gd name="adj1" fmla="val -163329"/>
              <a:gd name="adj2" fmla="val -4155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A3.</a:t>
            </a:r>
            <a:r>
              <a:rPr lang="en-US" sz="2000" dirty="0">
                <a:solidFill>
                  <a:prstClr val="black"/>
                </a:solidFill>
                <a:latin typeface="Calibri"/>
              </a:rPr>
              <a:t> </a:t>
            </a:r>
            <a:r>
              <a:rPr lang="en-US" sz="1600" dirty="0">
                <a:solidFill>
                  <a:prstClr val="black"/>
                </a:solidFill>
                <a:latin typeface="Calibri"/>
              </a:rPr>
              <a:t>Choose your theme file then click “Install Now” button</a:t>
            </a:r>
          </a:p>
        </p:txBody>
      </p:sp>
      <p:sp>
        <p:nvSpPr>
          <p:cNvPr id="10" name="Rectangular Callout 9"/>
          <p:cNvSpPr/>
          <p:nvPr/>
        </p:nvSpPr>
        <p:spPr>
          <a:xfrm>
            <a:off x="6510003" y="4825472"/>
            <a:ext cx="2514600" cy="609600"/>
          </a:xfrm>
          <a:prstGeom prst="wedgeRectCallout">
            <a:avLst>
              <a:gd name="adj1" fmla="val -119941"/>
              <a:gd name="adj2" fmla="val -17286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B2. Search</a:t>
            </a:r>
          </a:p>
        </p:txBody>
      </p:sp>
      <p:sp>
        <p:nvSpPr>
          <p:cNvPr id="11" name="Rectangular Callout 10"/>
          <p:cNvSpPr/>
          <p:nvPr/>
        </p:nvSpPr>
        <p:spPr>
          <a:xfrm>
            <a:off x="6510003" y="5671456"/>
            <a:ext cx="2514600" cy="609600"/>
          </a:xfrm>
          <a:prstGeom prst="wedgeRectCallout">
            <a:avLst>
              <a:gd name="adj1" fmla="val -171594"/>
              <a:gd name="adj2" fmla="val -21490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B3. Install</a:t>
            </a:r>
          </a:p>
        </p:txBody>
      </p:sp>
      <p:sp>
        <p:nvSpPr>
          <p:cNvPr id="12" name="TextBox 11">
            <a:extLst>
              <a:ext uri="{FF2B5EF4-FFF2-40B4-BE49-F238E27FC236}">
                <a16:creationId xmlns:a16="http://schemas.microsoft.com/office/drawing/2014/main" id="{E0B3CAC0-68A0-447B-B2E9-1727A264025B}"/>
              </a:ext>
            </a:extLst>
          </p:cNvPr>
          <p:cNvSpPr txBox="1"/>
          <p:nvPr/>
        </p:nvSpPr>
        <p:spPr>
          <a:xfrm>
            <a:off x="7310102" y="4287632"/>
            <a:ext cx="914400" cy="369332"/>
          </a:xfrm>
          <a:prstGeom prst="rect">
            <a:avLst/>
          </a:prstGeom>
          <a:noFill/>
        </p:spPr>
        <p:txBody>
          <a:bodyPr wrap="square" rtlCol="0">
            <a:spAutoFit/>
          </a:bodyPr>
          <a:lstStyle/>
          <a:p>
            <a:pPr algn="ctr"/>
            <a:r>
              <a:rPr lang="en-HK" b="1" dirty="0"/>
              <a:t>OR</a:t>
            </a:r>
          </a:p>
        </p:txBody>
      </p:sp>
    </p:spTree>
    <p:extLst>
      <p:ext uri="{BB962C8B-B14F-4D97-AF65-F5344CB8AC3E}">
        <p14:creationId xmlns:p14="http://schemas.microsoft.com/office/powerpoint/2010/main" val="250819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605151"/>
          </a:xfrm>
        </p:spPr>
        <p:txBody>
          <a:bodyPr/>
          <a:lstStyle/>
          <a:p>
            <a:r>
              <a:rPr lang="en-US" dirty="0">
                <a:solidFill>
                  <a:srgbClr val="FFFF00"/>
                </a:solidFill>
                <a:highlight>
                  <a:srgbClr val="008000"/>
                </a:highlight>
              </a:rPr>
              <a:t>Lab Practices – Install Plugins</a:t>
            </a:r>
          </a:p>
        </p:txBody>
      </p:sp>
      <p:sp>
        <p:nvSpPr>
          <p:cNvPr id="3" name="Content Placeholder 2"/>
          <p:cNvSpPr>
            <a:spLocks noGrp="1"/>
          </p:cNvSpPr>
          <p:nvPr>
            <p:ph idx="1"/>
          </p:nvPr>
        </p:nvSpPr>
        <p:spPr>
          <a:xfrm>
            <a:off x="533400" y="1066800"/>
            <a:ext cx="8229600" cy="685801"/>
          </a:xfrm>
        </p:spPr>
        <p:txBody>
          <a:bodyPr/>
          <a:lstStyle/>
          <a:p>
            <a:r>
              <a:rPr lang="en-US" dirty="0"/>
              <a:t>1. Move your mouse to “Plugins” on main menu and select “Add New” </a:t>
            </a:r>
          </a:p>
          <a:p>
            <a:pPr lvl="2"/>
            <a:r>
              <a:rPr lang="en-US" dirty="0"/>
              <a:t>2. Upload the Plugins (Method 1) OR Search Plugins by WP (Method 2). </a:t>
            </a:r>
          </a:p>
          <a:p>
            <a:endParaRPr lang="en-US" dirty="0"/>
          </a:p>
        </p:txBody>
      </p:sp>
      <p:pic>
        <p:nvPicPr>
          <p:cNvPr id="4" name="Picture 3">
            <a:extLst>
              <a:ext uri="{FF2B5EF4-FFF2-40B4-BE49-F238E27FC236}">
                <a16:creationId xmlns:a16="http://schemas.microsoft.com/office/drawing/2014/main" id="{2CC3F5BE-425B-4696-8502-647988A1E337}"/>
              </a:ext>
            </a:extLst>
          </p:cNvPr>
          <p:cNvPicPr>
            <a:picLocks noChangeAspect="1"/>
          </p:cNvPicPr>
          <p:nvPr/>
        </p:nvPicPr>
        <p:blipFill>
          <a:blip r:embed="rId2"/>
          <a:stretch>
            <a:fillRect/>
          </a:stretch>
        </p:blipFill>
        <p:spPr>
          <a:xfrm>
            <a:off x="1717729" y="1752601"/>
            <a:ext cx="5708542" cy="4876800"/>
          </a:xfrm>
          <a:prstGeom prst="rect">
            <a:avLst/>
          </a:prstGeom>
        </p:spPr>
      </p:pic>
      <p:sp>
        <p:nvSpPr>
          <p:cNvPr id="5" name="Rectangular Callout 6">
            <a:extLst>
              <a:ext uri="{FF2B5EF4-FFF2-40B4-BE49-F238E27FC236}">
                <a16:creationId xmlns:a16="http://schemas.microsoft.com/office/drawing/2014/main" id="{A7ABA306-83A2-4138-9683-291DF7373F5D}"/>
              </a:ext>
            </a:extLst>
          </p:cNvPr>
          <p:cNvSpPr/>
          <p:nvPr/>
        </p:nvSpPr>
        <p:spPr>
          <a:xfrm>
            <a:off x="304800" y="4811273"/>
            <a:ext cx="1297614" cy="1022577"/>
          </a:xfrm>
          <a:prstGeom prst="wedgeRectCallout">
            <a:avLst>
              <a:gd name="adj1" fmla="val 57574"/>
              <a:gd name="adj2" fmla="val -9608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1. Mouse over Plugin and select “Add New”</a:t>
            </a:r>
          </a:p>
        </p:txBody>
      </p:sp>
      <p:sp>
        <p:nvSpPr>
          <p:cNvPr id="6" name="Rectangular Callout 7">
            <a:extLst>
              <a:ext uri="{FF2B5EF4-FFF2-40B4-BE49-F238E27FC236}">
                <a16:creationId xmlns:a16="http://schemas.microsoft.com/office/drawing/2014/main" id="{AB0B2134-E69E-48C1-934B-B039519B051F}"/>
              </a:ext>
            </a:extLst>
          </p:cNvPr>
          <p:cNvSpPr/>
          <p:nvPr/>
        </p:nvSpPr>
        <p:spPr>
          <a:xfrm>
            <a:off x="304800" y="2572963"/>
            <a:ext cx="1297614" cy="1022577"/>
          </a:xfrm>
          <a:prstGeom prst="wedgeRectCallout">
            <a:avLst>
              <a:gd name="adj1" fmla="val 186445"/>
              <a:gd name="adj2" fmla="val -3041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A2. Upload your plugin (Method 1)</a:t>
            </a:r>
          </a:p>
        </p:txBody>
      </p:sp>
      <p:sp>
        <p:nvSpPr>
          <p:cNvPr id="7" name="Rectangular Callout 8">
            <a:extLst>
              <a:ext uri="{FF2B5EF4-FFF2-40B4-BE49-F238E27FC236}">
                <a16:creationId xmlns:a16="http://schemas.microsoft.com/office/drawing/2014/main" id="{257B2594-F8FE-4DF2-9D1C-26DF1E882479}"/>
              </a:ext>
            </a:extLst>
          </p:cNvPr>
          <p:cNvSpPr/>
          <p:nvPr/>
        </p:nvSpPr>
        <p:spPr>
          <a:xfrm>
            <a:off x="7541584" y="2572963"/>
            <a:ext cx="1483687" cy="1022577"/>
          </a:xfrm>
          <a:prstGeom prst="wedgeRectCallout">
            <a:avLst>
              <a:gd name="adj1" fmla="val -256482"/>
              <a:gd name="adj2" fmla="val 4358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A3. Upload your plugin file (Method 1)</a:t>
            </a:r>
          </a:p>
        </p:txBody>
      </p:sp>
      <p:sp>
        <p:nvSpPr>
          <p:cNvPr id="8" name="Rectangular Callout 9">
            <a:extLst>
              <a:ext uri="{FF2B5EF4-FFF2-40B4-BE49-F238E27FC236}">
                <a16:creationId xmlns:a16="http://schemas.microsoft.com/office/drawing/2014/main" id="{13DCC385-B703-45F1-905D-A13B4513A8D5}"/>
              </a:ext>
            </a:extLst>
          </p:cNvPr>
          <p:cNvSpPr/>
          <p:nvPr/>
        </p:nvSpPr>
        <p:spPr>
          <a:xfrm>
            <a:off x="7541584" y="4396529"/>
            <a:ext cx="1483687" cy="609600"/>
          </a:xfrm>
          <a:prstGeom prst="wedgeRectCallout">
            <a:avLst>
              <a:gd name="adj1" fmla="val -139827"/>
              <a:gd name="adj2" fmla="val -4716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libri"/>
              </a:rPr>
              <a:t>B2. Search by WP (Method 2)</a:t>
            </a:r>
          </a:p>
        </p:txBody>
      </p:sp>
      <p:sp>
        <p:nvSpPr>
          <p:cNvPr id="9" name="Rectangular Callout 9">
            <a:extLst>
              <a:ext uri="{FF2B5EF4-FFF2-40B4-BE49-F238E27FC236}">
                <a16:creationId xmlns:a16="http://schemas.microsoft.com/office/drawing/2014/main" id="{D615C0F5-4723-42F4-A54D-F6EF5DB7D891}"/>
              </a:ext>
            </a:extLst>
          </p:cNvPr>
          <p:cNvSpPr/>
          <p:nvPr/>
        </p:nvSpPr>
        <p:spPr>
          <a:xfrm>
            <a:off x="7541584" y="5301045"/>
            <a:ext cx="1483687" cy="1313765"/>
          </a:xfrm>
          <a:prstGeom prst="wedgeRectCallout">
            <a:avLst>
              <a:gd name="adj1" fmla="val -236862"/>
              <a:gd name="adj2" fmla="val -7054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B3. Press “Install Now” once you choose the Plugin </a:t>
            </a:r>
          </a:p>
          <a:p>
            <a:pPr algn="ctr"/>
            <a:r>
              <a:rPr lang="en-US" sz="1500" dirty="0">
                <a:solidFill>
                  <a:prstClr val="black"/>
                </a:solidFill>
                <a:latin typeface="Calibri"/>
              </a:rPr>
              <a:t>(Method 2) </a:t>
            </a:r>
          </a:p>
        </p:txBody>
      </p:sp>
      <p:sp>
        <p:nvSpPr>
          <p:cNvPr id="11" name="TextBox 10">
            <a:extLst>
              <a:ext uri="{FF2B5EF4-FFF2-40B4-BE49-F238E27FC236}">
                <a16:creationId xmlns:a16="http://schemas.microsoft.com/office/drawing/2014/main" id="{138A07F5-6A7E-4A81-B245-A75F8E1BDAA2}"/>
              </a:ext>
            </a:extLst>
          </p:cNvPr>
          <p:cNvSpPr txBox="1"/>
          <p:nvPr/>
        </p:nvSpPr>
        <p:spPr>
          <a:xfrm>
            <a:off x="7864327" y="3811368"/>
            <a:ext cx="838200" cy="369332"/>
          </a:xfrm>
          <a:prstGeom prst="rect">
            <a:avLst/>
          </a:prstGeom>
          <a:noFill/>
        </p:spPr>
        <p:txBody>
          <a:bodyPr wrap="square">
            <a:spAutoFit/>
          </a:bodyPr>
          <a:lstStyle/>
          <a:p>
            <a:pPr algn="ctr"/>
            <a:r>
              <a:rPr lang="en-US" sz="1800" b="1" dirty="0">
                <a:solidFill>
                  <a:prstClr val="black"/>
                </a:solidFill>
                <a:latin typeface="Calibri"/>
              </a:rPr>
              <a:t>OR</a:t>
            </a:r>
            <a:endParaRPr lang="en-HK" b="1" dirty="0"/>
          </a:p>
        </p:txBody>
      </p:sp>
    </p:spTree>
    <p:extLst>
      <p:ext uri="{BB962C8B-B14F-4D97-AF65-F5344CB8AC3E}">
        <p14:creationId xmlns:p14="http://schemas.microsoft.com/office/powerpoint/2010/main" val="268695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Manage Plugins</a:t>
            </a:r>
          </a:p>
        </p:txBody>
      </p:sp>
      <p:pic>
        <p:nvPicPr>
          <p:cNvPr id="2" name="Picture 1"/>
          <p:cNvPicPr>
            <a:picLocks noChangeAspect="1"/>
          </p:cNvPicPr>
          <p:nvPr/>
        </p:nvPicPr>
        <p:blipFill>
          <a:blip r:embed="rId3"/>
          <a:stretch>
            <a:fillRect/>
          </a:stretch>
        </p:blipFill>
        <p:spPr>
          <a:xfrm>
            <a:off x="1947781" y="1568903"/>
            <a:ext cx="5651210" cy="4819650"/>
          </a:xfrm>
          <a:prstGeom prst="rect">
            <a:avLst/>
          </a:prstGeom>
        </p:spPr>
      </p:pic>
    </p:spTree>
    <p:extLst>
      <p:ext uri="{BB962C8B-B14F-4D97-AF65-F5344CB8AC3E}">
        <p14:creationId xmlns:p14="http://schemas.microsoft.com/office/powerpoint/2010/main" val="32610556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pPr marL="0" indent="0">
              <a:buNone/>
            </a:pPr>
            <a:r>
              <a:rPr lang="en-US" sz="2300" dirty="0"/>
              <a:t>Be ready to START:</a:t>
            </a:r>
          </a:p>
          <a:p>
            <a:pPr>
              <a:buFont typeface="+mj-lt"/>
              <a:buAutoNum type="arabicPeriod"/>
            </a:pPr>
            <a:r>
              <a:rPr lang="en-US" sz="2300" dirty="0"/>
              <a:t>Please check in with </a:t>
            </a:r>
            <a:r>
              <a:rPr lang="en-US" sz="2300" dirty="0" err="1"/>
              <a:t>Attendance@HKU</a:t>
            </a:r>
            <a:r>
              <a:rPr lang="en-US" sz="2300" dirty="0"/>
              <a:t>, and</a:t>
            </a:r>
          </a:p>
          <a:p>
            <a:pPr marL="0" indent="0">
              <a:buNone/>
            </a:pPr>
            <a:r>
              <a:rPr lang="en-US" sz="2300" dirty="0"/>
              <a:t>      get the ticket</a:t>
            </a:r>
          </a:p>
          <a:p>
            <a:pPr>
              <a:buFont typeface="+mj-lt"/>
              <a:buAutoNum type="arabicPeriod"/>
            </a:pPr>
            <a:endParaRPr lang="en-US" sz="2300" dirty="0"/>
          </a:p>
          <a:p>
            <a:pPr>
              <a:buFont typeface="+mj-lt"/>
              <a:buAutoNum type="arabicPeriod"/>
            </a:pPr>
            <a:endParaRPr lang="en-US" sz="2300" dirty="0"/>
          </a:p>
          <a:p>
            <a:pPr>
              <a:buFont typeface="+mj-lt"/>
              <a:buAutoNum type="arabicPeriod" startAt="2"/>
            </a:pPr>
            <a:r>
              <a:rPr lang="en-US" sz="2300" dirty="0"/>
              <a:t>Find any available seat , no password is required</a:t>
            </a:r>
          </a:p>
          <a:p>
            <a:pPr>
              <a:buFont typeface="+mj-lt"/>
              <a:buAutoNum type="arabicPeriod" startAt="2"/>
            </a:pPr>
            <a:r>
              <a:rPr lang="en-US" sz="2300" dirty="0"/>
              <a:t>Use Chrome to access </a:t>
            </a:r>
            <a:r>
              <a:rPr lang="en-US" sz="2400" dirty="0">
                <a:hlinkClick r:id="rId3"/>
              </a:rPr>
              <a:t>https://wpcms-its.hku.hk/training-session/</a:t>
            </a:r>
            <a:r>
              <a:rPr lang="en-US" sz="2400" dirty="0"/>
              <a:t>, </a:t>
            </a:r>
            <a:r>
              <a:rPr lang="en-US" sz="2300" dirty="0"/>
              <a:t>view or download the embedded PDF</a:t>
            </a:r>
          </a:p>
          <a:p>
            <a:pPr>
              <a:buFont typeface="+mj-lt"/>
              <a:buAutoNum type="arabicPeriod" startAt="2"/>
            </a:pPr>
            <a:r>
              <a:rPr lang="en-US" sz="2300" dirty="0"/>
              <a:t>Visit your demo site: https://wpmockupXX.hku.hk/wp-admin/, XX is the ticket number.</a:t>
            </a:r>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Welcome to WordPress Training</a:t>
            </a:r>
            <a:endParaRPr kumimoji="0" lang="en-US" sz="3600" b="1" i="0" u="none" strike="noStrike" kern="1200" cap="none" spc="0" normalizeH="0" baseline="0" noProof="0" dirty="0">
              <a:ln>
                <a:noFill/>
              </a:ln>
              <a:solidFill>
                <a:srgbClr val="7030A0"/>
              </a:solidFill>
              <a:effectLst/>
              <a:uLnTx/>
              <a:uFillTx/>
              <a:latin typeface="Arial"/>
            </a:endParaRPr>
          </a:p>
        </p:txBody>
      </p:sp>
      <p:pic>
        <p:nvPicPr>
          <p:cNvPr id="2050" name="Picture 2" descr="q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76400"/>
            <a:ext cx="1828800"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700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p:txBody>
          <a:bodyPr/>
          <a:lstStyle/>
          <a:p>
            <a:endParaRPr lang="en-US" sz="4000" dirty="0"/>
          </a:p>
          <a:p>
            <a:endParaRPr lang="en-US" sz="4000" dirty="0"/>
          </a:p>
          <a:p>
            <a:endParaRPr lang="en-US" sz="4000" dirty="0"/>
          </a:p>
          <a:p>
            <a:endParaRPr lang="en-US" sz="4000" dirty="0"/>
          </a:p>
          <a:p>
            <a:r>
              <a:rPr lang="en-US" sz="4000" dirty="0"/>
              <a:t>Edit page/post</a:t>
            </a:r>
          </a:p>
        </p:txBody>
      </p:sp>
    </p:spTree>
    <p:extLst>
      <p:ext uri="{BB962C8B-B14F-4D97-AF65-F5344CB8AC3E}">
        <p14:creationId xmlns:p14="http://schemas.microsoft.com/office/powerpoint/2010/main" val="108280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Both used for publishing content. You can add text, images, forms, etc. </a:t>
            </a:r>
          </a:p>
          <a:p>
            <a:r>
              <a:rPr lang="en-US" sz="2300" dirty="0"/>
              <a:t>Posts are blog content listed in a reverse chronological order (newest content on top). You will see posts listed on your blog page.</a:t>
            </a:r>
          </a:p>
          <a:p>
            <a:r>
              <a:rPr lang="en-US" sz="2300" dirty="0"/>
              <a:t>Pages are static “one-off” type content such as your about page, privacy policy, contact page, etc. </a:t>
            </a:r>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Posts &amp; Pages</a:t>
            </a:r>
          </a:p>
        </p:txBody>
      </p:sp>
    </p:spTree>
    <p:extLst>
      <p:ext uri="{BB962C8B-B14F-4D97-AF65-F5344CB8AC3E}">
        <p14:creationId xmlns:p14="http://schemas.microsoft.com/office/powerpoint/2010/main" val="6784361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Create new Pages / Posts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62201"/>
            <a:ext cx="3590925" cy="2266950"/>
          </a:xfrm>
          <a:prstGeom prst="rect">
            <a:avLst/>
          </a:prstGeom>
        </p:spPr>
      </p:pic>
      <p:sp>
        <p:nvSpPr>
          <p:cNvPr id="9" name="Rectangular Callout 8"/>
          <p:cNvSpPr/>
          <p:nvPr/>
        </p:nvSpPr>
        <p:spPr>
          <a:xfrm>
            <a:off x="2590800" y="4819652"/>
            <a:ext cx="1524000" cy="990600"/>
          </a:xfrm>
          <a:prstGeom prst="wedgeRectCallout">
            <a:avLst>
              <a:gd name="adj1" fmla="val 22793"/>
              <a:gd name="adj2" fmla="val -26123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A. “Pages” -&gt; “Add New”</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614" y="2362201"/>
            <a:ext cx="3895725" cy="2200275"/>
          </a:xfrm>
          <a:prstGeom prst="rect">
            <a:avLst/>
          </a:prstGeom>
        </p:spPr>
      </p:pic>
      <p:sp>
        <p:nvSpPr>
          <p:cNvPr id="11" name="Rectangular Callout 10"/>
          <p:cNvSpPr/>
          <p:nvPr/>
        </p:nvSpPr>
        <p:spPr>
          <a:xfrm>
            <a:off x="4953000" y="4819652"/>
            <a:ext cx="1524000" cy="990600"/>
          </a:xfrm>
          <a:prstGeom prst="wedgeRectCallout">
            <a:avLst>
              <a:gd name="adj1" fmla="val 91240"/>
              <a:gd name="adj2" fmla="val -26866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B. “Posts” -&gt; “Add New”</a:t>
            </a:r>
          </a:p>
        </p:txBody>
      </p:sp>
    </p:spTree>
    <p:extLst>
      <p:ext uri="{BB962C8B-B14F-4D97-AF65-F5344CB8AC3E}">
        <p14:creationId xmlns:p14="http://schemas.microsoft.com/office/powerpoint/2010/main" val="8356621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991694" y="2803072"/>
            <a:ext cx="7620000" cy="35378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Create new Pages / Posts</a:t>
            </a:r>
          </a:p>
        </p:txBody>
      </p:sp>
      <p:sp>
        <p:nvSpPr>
          <p:cNvPr id="9" name="Text Placeholder 8"/>
          <p:cNvSpPr>
            <a:spLocks noGrp="1"/>
          </p:cNvSpPr>
          <p:nvPr>
            <p:ph type="body"/>
          </p:nvPr>
        </p:nvSpPr>
        <p:spPr>
          <a:xfrm>
            <a:off x="457200" y="2013323"/>
            <a:ext cx="3208864" cy="4407571"/>
          </a:xfrm>
        </p:spPr>
        <p:txBody>
          <a:bodyPr/>
          <a:lstStyle/>
          <a:p>
            <a:pPr marL="285750" indent="-285750">
              <a:buFont typeface="Arial" panose="020B0604020202020204" pitchFamily="34" charset="0"/>
              <a:buChar char="•"/>
            </a:pPr>
            <a:r>
              <a:rPr lang="en-US" dirty="0"/>
              <a:t>The first block of every post or page is the title. It is also used to generate the initial permalink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click on the add new block button on the top left corner of the editor, below an existing block, or on the left side of a block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click on tabs to browse block categories or type in the keyword to quickly search for a block.</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666064" y="3048000"/>
            <a:ext cx="5020376" cy="2372056"/>
          </a:xfrm>
          <a:prstGeom prst="rect">
            <a:avLst/>
          </a:prstGeom>
        </p:spPr>
      </p:pic>
      <p:sp>
        <p:nvSpPr>
          <p:cNvPr id="14" name="Text Placeholder 25"/>
          <p:cNvSpPr>
            <a:spLocks noGrp="1"/>
          </p:cNvSpPr>
          <p:nvPr>
            <p:ph type="body"/>
          </p:nvPr>
        </p:nvSpPr>
        <p:spPr>
          <a:xfrm>
            <a:off x="6648450" y="2125650"/>
            <a:ext cx="1834696" cy="769950"/>
          </a:xfrm>
          <a:prstGeom prst="wedgeRectCallout">
            <a:avLst>
              <a:gd name="adj1" fmla="val 30630"/>
              <a:gd name="adj2" fmla="val -3481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Click “+” to add new block</a:t>
            </a:r>
          </a:p>
        </p:txBody>
      </p:sp>
      <p:sp>
        <p:nvSpPr>
          <p:cNvPr id="15" name="Rectangular Callout 14"/>
          <p:cNvSpPr/>
          <p:nvPr/>
        </p:nvSpPr>
        <p:spPr>
          <a:xfrm>
            <a:off x="5124450" y="5430294"/>
            <a:ext cx="1524000" cy="990600"/>
          </a:xfrm>
          <a:prstGeom prst="wedgeRectCallout">
            <a:avLst>
              <a:gd name="adj1" fmla="val 918"/>
              <a:gd name="adj2" fmla="val -13722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“Title” block</a:t>
            </a:r>
          </a:p>
        </p:txBody>
      </p:sp>
      <p:sp>
        <p:nvSpPr>
          <p:cNvPr id="7" name="Title 6"/>
          <p:cNvSpPr>
            <a:spLocks noGrp="1"/>
          </p:cNvSpPr>
          <p:nvPr>
            <p:ph type="title"/>
          </p:nvPr>
        </p:nvSpPr>
        <p:spPr/>
        <p:txBody>
          <a:bodyPr/>
          <a:lstStyle/>
          <a:p>
            <a:endParaRPr lang="en-US"/>
          </a:p>
        </p:txBody>
      </p:sp>
      <p:cxnSp>
        <p:nvCxnSpPr>
          <p:cNvPr id="17" name="Straight Arrow Connector 16"/>
          <p:cNvCxnSpPr/>
          <p:nvPr/>
        </p:nvCxnSpPr>
        <p:spPr>
          <a:xfrm>
            <a:off x="7565798" y="2933700"/>
            <a:ext cx="784593" cy="20357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12453" y="2590800"/>
            <a:ext cx="1916947" cy="685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9346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605151"/>
          </a:xfrm>
        </p:spPr>
        <p:txBody>
          <a:bodyPr/>
          <a:lstStyle/>
          <a:p>
            <a:r>
              <a:rPr lang="en-US" dirty="0">
                <a:solidFill>
                  <a:srgbClr val="FFFF00"/>
                </a:solidFill>
                <a:highlight>
                  <a:srgbClr val="008000"/>
                </a:highlight>
              </a:rPr>
              <a:t>Lab Practices – </a:t>
            </a:r>
            <a:r>
              <a:rPr lang="en-US" sz="1800" dirty="0">
                <a:solidFill>
                  <a:srgbClr val="FFFF00"/>
                </a:solidFill>
                <a:highlight>
                  <a:srgbClr val="008000"/>
                </a:highlight>
              </a:rPr>
              <a:t>Add New Categories</a:t>
            </a:r>
            <a:endParaRPr lang="en-US" dirty="0">
              <a:solidFill>
                <a:srgbClr val="FFFF00"/>
              </a:solidFill>
              <a:highlight>
                <a:srgbClr val="008000"/>
              </a:highlight>
            </a:endParaRPr>
          </a:p>
        </p:txBody>
      </p:sp>
      <p:sp>
        <p:nvSpPr>
          <p:cNvPr id="3" name="Content Placeholder 2"/>
          <p:cNvSpPr>
            <a:spLocks noGrp="1"/>
          </p:cNvSpPr>
          <p:nvPr>
            <p:ph idx="1"/>
          </p:nvPr>
        </p:nvSpPr>
        <p:spPr>
          <a:xfrm>
            <a:off x="533400" y="1335929"/>
            <a:ext cx="8229600" cy="984410"/>
          </a:xfrm>
        </p:spPr>
        <p:txBody>
          <a:bodyPr/>
          <a:lstStyle/>
          <a:p>
            <a:r>
              <a:rPr lang="en-US" dirty="0"/>
              <a:t>1. Move your mouse to “Posts” on main menu</a:t>
            </a:r>
          </a:p>
          <a:p>
            <a:pPr lvl="1"/>
            <a:r>
              <a:rPr lang="en-US" dirty="0"/>
              <a:t>2. Select “Categories” inside the pulldown menu</a:t>
            </a:r>
          </a:p>
          <a:p>
            <a:pPr lvl="2"/>
            <a:r>
              <a:rPr lang="en-US" dirty="0"/>
              <a:t>3. Add New Categories.</a:t>
            </a:r>
          </a:p>
          <a:p>
            <a:endParaRPr lang="en-US" dirty="0"/>
          </a:p>
        </p:txBody>
      </p:sp>
      <p:sp>
        <p:nvSpPr>
          <p:cNvPr id="4" name="TextBox 3">
            <a:extLst>
              <a:ext uri="{FF2B5EF4-FFF2-40B4-BE49-F238E27FC236}">
                <a16:creationId xmlns:a16="http://schemas.microsoft.com/office/drawing/2014/main" id="{5C2708FB-6C68-4160-B4CC-ECA041137773}"/>
              </a:ext>
            </a:extLst>
          </p:cNvPr>
          <p:cNvSpPr txBox="1"/>
          <p:nvPr/>
        </p:nvSpPr>
        <p:spPr>
          <a:xfrm>
            <a:off x="1442067" y="2600103"/>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Main menu</a:t>
            </a:r>
            <a:endParaRPr lang="en-GB" sz="1500" dirty="0">
              <a:solidFill>
                <a:prstClr val="black"/>
              </a:solidFill>
              <a:latin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496" y="2441517"/>
            <a:ext cx="4972050" cy="3799602"/>
          </a:xfrm>
          <a:prstGeom prst="rect">
            <a:avLst/>
          </a:prstGeom>
        </p:spPr>
      </p:pic>
      <p:sp>
        <p:nvSpPr>
          <p:cNvPr id="10" name="Rectangular Callout 11">
            <a:extLst>
              <a:ext uri="{FF2B5EF4-FFF2-40B4-BE49-F238E27FC236}">
                <a16:creationId xmlns:a16="http://schemas.microsoft.com/office/drawing/2014/main" id="{E630C06C-A23E-43D0-BE6E-585FA5FD13C9}"/>
              </a:ext>
            </a:extLst>
          </p:cNvPr>
          <p:cNvSpPr/>
          <p:nvPr/>
        </p:nvSpPr>
        <p:spPr>
          <a:xfrm>
            <a:off x="4877560" y="2172126"/>
            <a:ext cx="3919971" cy="538782"/>
          </a:xfrm>
          <a:prstGeom prst="wedgeRectCallout">
            <a:avLst>
              <a:gd name="adj1" fmla="val -115633"/>
              <a:gd name="adj2" fmla="val 7014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1. Move on “Posts”</a:t>
            </a:r>
          </a:p>
        </p:txBody>
      </p:sp>
      <p:sp>
        <p:nvSpPr>
          <p:cNvPr id="11" name="Rectangular Callout 9">
            <a:extLst>
              <a:ext uri="{FF2B5EF4-FFF2-40B4-BE49-F238E27FC236}">
                <a16:creationId xmlns:a16="http://schemas.microsoft.com/office/drawing/2014/main" id="{4A667B12-5C9B-4610-93FB-CA179D99ED78}"/>
              </a:ext>
            </a:extLst>
          </p:cNvPr>
          <p:cNvSpPr/>
          <p:nvPr/>
        </p:nvSpPr>
        <p:spPr>
          <a:xfrm>
            <a:off x="6351585" y="5358168"/>
            <a:ext cx="2445946" cy="613382"/>
          </a:xfrm>
          <a:prstGeom prst="wedgeRectCallout">
            <a:avLst>
              <a:gd name="adj1" fmla="val -176625"/>
              <a:gd name="adj2" fmla="val 6710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3. Add New Category</a:t>
            </a:r>
          </a:p>
        </p:txBody>
      </p:sp>
      <p:sp>
        <p:nvSpPr>
          <p:cNvPr id="12" name="Rectangular Callout 10">
            <a:extLst>
              <a:ext uri="{FF2B5EF4-FFF2-40B4-BE49-F238E27FC236}">
                <a16:creationId xmlns:a16="http://schemas.microsoft.com/office/drawing/2014/main" id="{95BFB6D0-88A4-4239-806F-1D2C31EE19BD}"/>
              </a:ext>
            </a:extLst>
          </p:cNvPr>
          <p:cNvSpPr/>
          <p:nvPr/>
        </p:nvSpPr>
        <p:spPr>
          <a:xfrm>
            <a:off x="6351585" y="4600517"/>
            <a:ext cx="2445946" cy="613382"/>
          </a:xfrm>
          <a:prstGeom prst="wedgeRectCallout">
            <a:avLst>
              <a:gd name="adj1" fmla="val -215163"/>
              <a:gd name="adj2" fmla="val -25339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2. Select “Categories”</a:t>
            </a:r>
          </a:p>
        </p:txBody>
      </p:sp>
    </p:spTree>
    <p:extLst>
      <p:ext uri="{BB962C8B-B14F-4D97-AF65-F5344CB8AC3E}">
        <p14:creationId xmlns:p14="http://schemas.microsoft.com/office/powerpoint/2010/main" val="398848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605151"/>
          </a:xfrm>
        </p:spPr>
        <p:txBody>
          <a:bodyPr/>
          <a:lstStyle/>
          <a:p>
            <a:r>
              <a:rPr lang="en-US" dirty="0">
                <a:solidFill>
                  <a:srgbClr val="FFFF00"/>
                </a:solidFill>
                <a:highlight>
                  <a:srgbClr val="008000"/>
                </a:highlight>
              </a:rPr>
              <a:t>Lab Practices - Continuous </a:t>
            </a:r>
            <a:r>
              <a:rPr lang="en-US" sz="1800" dirty="0">
                <a:solidFill>
                  <a:srgbClr val="FFFF00"/>
                </a:solidFill>
                <a:highlight>
                  <a:srgbClr val="008000"/>
                </a:highlight>
              </a:rPr>
              <a:t>Add New Categories</a:t>
            </a:r>
            <a:endParaRPr lang="en-US" dirty="0">
              <a:solidFill>
                <a:srgbClr val="FFFF00"/>
              </a:solidFill>
              <a:highlight>
                <a:srgbClr val="008000"/>
              </a:highlight>
            </a:endParaRPr>
          </a:p>
        </p:txBody>
      </p:sp>
      <p:sp>
        <p:nvSpPr>
          <p:cNvPr id="3" name="Content Placeholder 2"/>
          <p:cNvSpPr>
            <a:spLocks noGrp="1"/>
          </p:cNvSpPr>
          <p:nvPr>
            <p:ph idx="1"/>
          </p:nvPr>
        </p:nvSpPr>
        <p:spPr>
          <a:xfrm>
            <a:off x="533400" y="1214752"/>
            <a:ext cx="8305800" cy="943153"/>
          </a:xfrm>
        </p:spPr>
        <p:txBody>
          <a:bodyPr/>
          <a:lstStyle/>
          <a:p>
            <a:r>
              <a:rPr lang="en-US" dirty="0"/>
              <a:t>4. Type a new category name here (Any name)</a:t>
            </a:r>
          </a:p>
          <a:p>
            <a:pPr lvl="1"/>
            <a:r>
              <a:rPr lang="en-US" dirty="0"/>
              <a:t>5. Press a “Add New Category” button</a:t>
            </a:r>
          </a:p>
          <a:p>
            <a:pPr lvl="2"/>
            <a:r>
              <a:rPr lang="en-US" dirty="0"/>
              <a:t>6. A new category has been created and now you could edit it into this category.</a:t>
            </a:r>
          </a:p>
          <a:p>
            <a:endParaRPr lang="en-US" dirty="0"/>
          </a:p>
        </p:txBody>
      </p:sp>
      <p:pic>
        <p:nvPicPr>
          <p:cNvPr id="4" name="Picture 3">
            <a:extLst>
              <a:ext uri="{FF2B5EF4-FFF2-40B4-BE49-F238E27FC236}">
                <a16:creationId xmlns:a16="http://schemas.microsoft.com/office/drawing/2014/main" id="{8973A34B-C32E-446A-BDCB-3693E38D22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13693" y="2551189"/>
            <a:ext cx="5916614" cy="2817896"/>
          </a:xfrm>
          <a:prstGeom prst="rect">
            <a:avLst/>
          </a:prstGeom>
        </p:spPr>
      </p:pic>
      <p:sp>
        <p:nvSpPr>
          <p:cNvPr id="5" name="Rectangular Callout 7">
            <a:extLst>
              <a:ext uri="{FF2B5EF4-FFF2-40B4-BE49-F238E27FC236}">
                <a16:creationId xmlns:a16="http://schemas.microsoft.com/office/drawing/2014/main" id="{906D7826-524A-4B47-92F3-DCC9709EBEA2}"/>
              </a:ext>
            </a:extLst>
          </p:cNvPr>
          <p:cNvSpPr/>
          <p:nvPr/>
        </p:nvSpPr>
        <p:spPr>
          <a:xfrm>
            <a:off x="2438400" y="2157905"/>
            <a:ext cx="2133600" cy="737695"/>
          </a:xfrm>
          <a:prstGeom prst="wedgeRectCallout">
            <a:avLst>
              <a:gd name="adj1" fmla="val -72733"/>
              <a:gd name="adj2" fmla="val 6313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prstClr val="black"/>
                </a:solidFill>
                <a:latin typeface="Calibri"/>
              </a:rPr>
              <a:t>4. Type a new category name here – we use “News” for example</a:t>
            </a:r>
          </a:p>
        </p:txBody>
      </p:sp>
      <p:sp>
        <p:nvSpPr>
          <p:cNvPr id="6" name="Rectangular Callout 8">
            <a:extLst>
              <a:ext uri="{FF2B5EF4-FFF2-40B4-BE49-F238E27FC236}">
                <a16:creationId xmlns:a16="http://schemas.microsoft.com/office/drawing/2014/main" id="{5A3CCA8E-EE2B-426E-AE1B-3983843D2688}"/>
              </a:ext>
            </a:extLst>
          </p:cNvPr>
          <p:cNvSpPr/>
          <p:nvPr/>
        </p:nvSpPr>
        <p:spPr>
          <a:xfrm>
            <a:off x="7059046" y="3324127"/>
            <a:ext cx="1627754" cy="790674"/>
          </a:xfrm>
          <a:prstGeom prst="wedgeRectCallout">
            <a:avLst>
              <a:gd name="adj1" fmla="val -174873"/>
              <a:gd name="adj2" fmla="val -41167"/>
            </a:avLst>
          </a:prstGeom>
          <a:solidFill>
            <a:schemeClr val="accent3">
              <a:lumMod val="20000"/>
              <a:lumOff val="8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prstClr val="black"/>
                </a:solidFill>
                <a:latin typeface="Calibri"/>
              </a:rPr>
              <a:t>6. A new category “ News” was created</a:t>
            </a:r>
          </a:p>
        </p:txBody>
      </p:sp>
      <p:sp>
        <p:nvSpPr>
          <p:cNvPr id="7" name="Rectangular Callout 8">
            <a:extLst>
              <a:ext uri="{FF2B5EF4-FFF2-40B4-BE49-F238E27FC236}">
                <a16:creationId xmlns:a16="http://schemas.microsoft.com/office/drawing/2014/main" id="{FA925578-7CDC-4F91-AF46-CCDB3FEE9143}"/>
              </a:ext>
            </a:extLst>
          </p:cNvPr>
          <p:cNvSpPr/>
          <p:nvPr/>
        </p:nvSpPr>
        <p:spPr>
          <a:xfrm>
            <a:off x="2878352" y="5151197"/>
            <a:ext cx="1627754" cy="792403"/>
          </a:xfrm>
          <a:prstGeom prst="wedgeRectCallout">
            <a:avLst>
              <a:gd name="adj1" fmla="val -79955"/>
              <a:gd name="adj2" fmla="val -37379"/>
            </a:avLst>
          </a:prstGeom>
          <a:solidFill>
            <a:schemeClr val="accent3">
              <a:lumMod val="20000"/>
              <a:lumOff val="8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prstClr val="black"/>
                </a:solidFill>
                <a:latin typeface="Calibri"/>
              </a:rPr>
              <a:t>5. Press a “Add New Category” button</a:t>
            </a:r>
          </a:p>
        </p:txBody>
      </p:sp>
    </p:spTree>
    <p:extLst>
      <p:ext uri="{BB962C8B-B14F-4D97-AF65-F5344CB8AC3E}">
        <p14:creationId xmlns:p14="http://schemas.microsoft.com/office/powerpoint/2010/main" val="1121638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dirty="0"/>
              <a:t>You can move blocks up and down by simple drag and drop or by clicking the up and down buttons next to each block.</a:t>
            </a:r>
          </a:p>
          <a:p>
            <a:r>
              <a:rPr lang="en-US" dirty="0"/>
              <a:t>Each block can also have its own block settings which would appear in the right column of your edit screen.</a:t>
            </a:r>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Edit Page / Post</a:t>
            </a:r>
          </a:p>
        </p:txBody>
      </p:sp>
    </p:spTree>
    <p:extLst>
      <p:ext uri="{BB962C8B-B14F-4D97-AF65-F5344CB8AC3E}">
        <p14:creationId xmlns:p14="http://schemas.microsoft.com/office/powerpoint/2010/main" val="2745659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2286000"/>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000" dirty="0"/>
              <a:t>Block editor, aka Gutenberg, becomes the default editor since WordPress 5.0</a:t>
            </a:r>
          </a:p>
          <a:p>
            <a:r>
              <a:rPr lang="en-US" sz="2000" dirty="0"/>
              <a:t>Blocks are content element. You add to the edit screen to create content layouts. Each item you added is a block.</a:t>
            </a:r>
          </a:p>
          <a:p>
            <a:r>
              <a:rPr lang="en-US" sz="2000" dirty="0"/>
              <a:t>Blocks can be paragraph, images, videos, galleries, audio, lists.</a:t>
            </a:r>
            <a:r>
              <a:rPr lang="en-US" sz="2300" dirty="0"/>
              <a:t> </a:t>
            </a:r>
          </a:p>
          <a:p>
            <a:r>
              <a:rPr lang="en-US" sz="2000" dirty="0"/>
              <a:t>Additional blocks can be added by WP plugins</a:t>
            </a:r>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Block Editor (Gutenberg)</a:t>
            </a:r>
          </a:p>
        </p:txBody>
      </p:sp>
      <p:pic>
        <p:nvPicPr>
          <p:cNvPr id="3" name="Picture 2">
            <a:extLst>
              <a:ext uri="{FF2B5EF4-FFF2-40B4-BE49-F238E27FC236}">
                <a16:creationId xmlns:a16="http://schemas.microsoft.com/office/drawing/2014/main" id="{8D0F814E-6181-4E01-BC33-5A3FDB59C58F}"/>
              </a:ext>
            </a:extLst>
          </p:cNvPr>
          <p:cNvPicPr>
            <a:picLocks noChangeAspect="1"/>
          </p:cNvPicPr>
          <p:nvPr/>
        </p:nvPicPr>
        <p:blipFill>
          <a:blip r:embed="rId3"/>
          <a:stretch>
            <a:fillRect/>
          </a:stretch>
        </p:blipFill>
        <p:spPr>
          <a:xfrm>
            <a:off x="2369956" y="3810000"/>
            <a:ext cx="4255267" cy="2885801"/>
          </a:xfrm>
          <a:prstGeom prst="rect">
            <a:avLst/>
          </a:prstGeom>
        </p:spPr>
      </p:pic>
    </p:spTree>
    <p:extLst>
      <p:ext uri="{BB962C8B-B14F-4D97-AF65-F5344CB8AC3E}">
        <p14:creationId xmlns:p14="http://schemas.microsoft.com/office/powerpoint/2010/main" val="33504590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35588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Block editor</a:t>
            </a:r>
          </a:p>
        </p:txBody>
      </p:sp>
      <p:pic>
        <p:nvPicPr>
          <p:cNvPr id="2" name="Picture 1"/>
          <p:cNvPicPr>
            <a:picLocks noChangeAspect="1"/>
          </p:cNvPicPr>
          <p:nvPr/>
        </p:nvPicPr>
        <p:blipFill>
          <a:blip r:embed="rId3"/>
          <a:stretch>
            <a:fillRect/>
          </a:stretch>
        </p:blipFill>
        <p:spPr>
          <a:xfrm>
            <a:off x="76200" y="1583684"/>
            <a:ext cx="8915400" cy="3762961"/>
          </a:xfrm>
          <a:prstGeom prst="rect">
            <a:avLst/>
          </a:prstGeom>
        </p:spPr>
      </p:pic>
      <p:sp>
        <p:nvSpPr>
          <p:cNvPr id="12" name="Rectangular Callout 8">
            <a:extLst>
              <a:ext uri="{FF2B5EF4-FFF2-40B4-BE49-F238E27FC236}">
                <a16:creationId xmlns:a16="http://schemas.microsoft.com/office/drawing/2014/main" id="{630926F0-77AD-422F-9DBF-C88C90C92932}"/>
              </a:ext>
            </a:extLst>
          </p:cNvPr>
          <p:cNvSpPr/>
          <p:nvPr/>
        </p:nvSpPr>
        <p:spPr>
          <a:xfrm>
            <a:off x="5791200" y="3886200"/>
            <a:ext cx="1485900" cy="609600"/>
          </a:xfrm>
          <a:prstGeom prst="wedgeRectCallout">
            <a:avLst>
              <a:gd name="adj1" fmla="val 71866"/>
              <a:gd name="adj2" fmla="val -31220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Post / Block properties</a:t>
            </a:r>
          </a:p>
        </p:txBody>
      </p:sp>
      <p:sp>
        <p:nvSpPr>
          <p:cNvPr id="21" name="Rectangular Callout 11">
            <a:extLst>
              <a:ext uri="{FF2B5EF4-FFF2-40B4-BE49-F238E27FC236}">
                <a16:creationId xmlns:a16="http://schemas.microsoft.com/office/drawing/2014/main" id="{A88F33FB-8E85-42FF-B38C-AB1CFF3AF860}"/>
              </a:ext>
            </a:extLst>
          </p:cNvPr>
          <p:cNvSpPr/>
          <p:nvPr/>
        </p:nvSpPr>
        <p:spPr>
          <a:xfrm flipH="1">
            <a:off x="3849253" y="1444293"/>
            <a:ext cx="2780145" cy="264277"/>
          </a:xfrm>
          <a:prstGeom prst="wedgeRectCallout">
            <a:avLst>
              <a:gd name="adj1" fmla="val 59362"/>
              <a:gd name="adj2" fmla="val 32361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Title Block (first block)</a:t>
            </a:r>
          </a:p>
        </p:txBody>
      </p:sp>
      <p:sp>
        <p:nvSpPr>
          <p:cNvPr id="23" name="Rectangular Callout 9">
            <a:extLst>
              <a:ext uri="{FF2B5EF4-FFF2-40B4-BE49-F238E27FC236}">
                <a16:creationId xmlns:a16="http://schemas.microsoft.com/office/drawing/2014/main" id="{C58E0FD2-F72F-426B-ACD2-5D2D3157107E}"/>
              </a:ext>
            </a:extLst>
          </p:cNvPr>
          <p:cNvSpPr/>
          <p:nvPr/>
        </p:nvSpPr>
        <p:spPr>
          <a:xfrm>
            <a:off x="5638800" y="5437993"/>
            <a:ext cx="1524000" cy="990600"/>
          </a:xfrm>
          <a:prstGeom prst="wedgeRectCallout">
            <a:avLst>
              <a:gd name="adj1" fmla="val -61975"/>
              <a:gd name="adj2" fmla="val -18277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WP Private Content Plus setting</a:t>
            </a:r>
          </a:p>
        </p:txBody>
      </p:sp>
      <p:sp>
        <p:nvSpPr>
          <p:cNvPr id="24" name="Rectangular Callout 6">
            <a:extLst>
              <a:ext uri="{FF2B5EF4-FFF2-40B4-BE49-F238E27FC236}">
                <a16:creationId xmlns:a16="http://schemas.microsoft.com/office/drawing/2014/main" id="{E66FA700-97ED-4820-8D4C-F86E210EB809}"/>
              </a:ext>
            </a:extLst>
          </p:cNvPr>
          <p:cNvSpPr/>
          <p:nvPr/>
        </p:nvSpPr>
        <p:spPr>
          <a:xfrm>
            <a:off x="914400" y="933684"/>
            <a:ext cx="2209800" cy="562289"/>
          </a:xfrm>
          <a:prstGeom prst="wedgeRectCallout">
            <a:avLst>
              <a:gd name="adj1" fmla="val -39685"/>
              <a:gd name="adj2" fmla="val 8284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Document history, Undo / Redo</a:t>
            </a:r>
          </a:p>
        </p:txBody>
      </p:sp>
      <p:sp>
        <p:nvSpPr>
          <p:cNvPr id="25" name="Rectangular Callout 10">
            <a:extLst>
              <a:ext uri="{FF2B5EF4-FFF2-40B4-BE49-F238E27FC236}">
                <a16:creationId xmlns:a16="http://schemas.microsoft.com/office/drawing/2014/main" id="{48BEA6E4-4521-456A-BB60-05413936041D}"/>
              </a:ext>
            </a:extLst>
          </p:cNvPr>
          <p:cNvSpPr/>
          <p:nvPr/>
        </p:nvSpPr>
        <p:spPr>
          <a:xfrm>
            <a:off x="495300" y="5437993"/>
            <a:ext cx="1524000" cy="990600"/>
          </a:xfrm>
          <a:prstGeom prst="wedgeRectCallout">
            <a:avLst>
              <a:gd name="adj1" fmla="val -28761"/>
              <a:gd name="adj2" fmla="val -13697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Add different blocks</a:t>
            </a:r>
          </a:p>
        </p:txBody>
      </p:sp>
      <p:sp>
        <p:nvSpPr>
          <p:cNvPr id="26" name="Rectangular Callout 7">
            <a:extLst>
              <a:ext uri="{FF2B5EF4-FFF2-40B4-BE49-F238E27FC236}">
                <a16:creationId xmlns:a16="http://schemas.microsoft.com/office/drawing/2014/main" id="{5AD15AB3-65F6-40CD-8D7D-82770BACED57}"/>
              </a:ext>
            </a:extLst>
          </p:cNvPr>
          <p:cNvSpPr/>
          <p:nvPr/>
        </p:nvSpPr>
        <p:spPr>
          <a:xfrm>
            <a:off x="6781800" y="933683"/>
            <a:ext cx="2205182" cy="606145"/>
          </a:xfrm>
          <a:prstGeom prst="wedgeRectCallout">
            <a:avLst>
              <a:gd name="adj1" fmla="val -87"/>
              <a:gd name="adj2" fmla="val 7010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Save Draft / Preview / Publish</a:t>
            </a:r>
          </a:p>
        </p:txBody>
      </p:sp>
    </p:spTree>
    <p:extLst>
      <p:ext uri="{BB962C8B-B14F-4D97-AF65-F5344CB8AC3E}">
        <p14:creationId xmlns:p14="http://schemas.microsoft.com/office/powerpoint/2010/main" val="19048863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35588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Block editor</a:t>
            </a:r>
          </a:p>
        </p:txBody>
      </p:sp>
      <p:pic>
        <p:nvPicPr>
          <p:cNvPr id="3" name="Picture 2"/>
          <p:cNvPicPr>
            <a:picLocks noChangeAspect="1"/>
          </p:cNvPicPr>
          <p:nvPr/>
        </p:nvPicPr>
        <p:blipFill>
          <a:blip r:embed="rId3"/>
          <a:stretch>
            <a:fillRect/>
          </a:stretch>
        </p:blipFill>
        <p:spPr>
          <a:xfrm>
            <a:off x="228600" y="1315519"/>
            <a:ext cx="8768561" cy="4847897"/>
          </a:xfrm>
          <a:prstGeom prst="rect">
            <a:avLst/>
          </a:prstGeom>
        </p:spPr>
      </p:pic>
      <p:sp>
        <p:nvSpPr>
          <p:cNvPr id="11" name="Rectangular Callout 9">
            <a:extLst>
              <a:ext uri="{FF2B5EF4-FFF2-40B4-BE49-F238E27FC236}">
                <a16:creationId xmlns:a16="http://schemas.microsoft.com/office/drawing/2014/main" id="{C58E0FD2-F72F-426B-ACD2-5D2D3157107E}"/>
              </a:ext>
            </a:extLst>
          </p:cNvPr>
          <p:cNvSpPr/>
          <p:nvPr/>
        </p:nvSpPr>
        <p:spPr>
          <a:xfrm>
            <a:off x="609600" y="4407911"/>
            <a:ext cx="2362200" cy="609600"/>
          </a:xfrm>
          <a:prstGeom prst="wedgeRectCallout">
            <a:avLst>
              <a:gd name="adj1" fmla="val 64907"/>
              <a:gd name="adj2" fmla="val -33972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Click on three dots open more settings</a:t>
            </a:r>
          </a:p>
        </p:txBody>
      </p:sp>
      <p:sp>
        <p:nvSpPr>
          <p:cNvPr id="14" name="Rectangular Callout 8">
            <a:extLst>
              <a:ext uri="{FF2B5EF4-FFF2-40B4-BE49-F238E27FC236}">
                <a16:creationId xmlns:a16="http://schemas.microsoft.com/office/drawing/2014/main" id="{630926F0-77AD-422F-9DBF-C88C90C92932}"/>
              </a:ext>
            </a:extLst>
          </p:cNvPr>
          <p:cNvSpPr/>
          <p:nvPr/>
        </p:nvSpPr>
        <p:spPr>
          <a:xfrm>
            <a:off x="5334000" y="3505200"/>
            <a:ext cx="1485900" cy="1041713"/>
          </a:xfrm>
          <a:prstGeom prst="wedgeRectCallout">
            <a:avLst>
              <a:gd name="adj1" fmla="val 63889"/>
              <a:gd name="adj2" fmla="val -2276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Block – Heading  properties</a:t>
            </a:r>
          </a:p>
        </p:txBody>
      </p:sp>
      <p:sp>
        <p:nvSpPr>
          <p:cNvPr id="15" name="Rectangular Callout 11">
            <a:extLst>
              <a:ext uri="{FF2B5EF4-FFF2-40B4-BE49-F238E27FC236}">
                <a16:creationId xmlns:a16="http://schemas.microsoft.com/office/drawing/2014/main" id="{A88F33FB-8E85-42FF-B38C-AB1CFF3AF860}"/>
              </a:ext>
            </a:extLst>
          </p:cNvPr>
          <p:cNvSpPr/>
          <p:nvPr/>
        </p:nvSpPr>
        <p:spPr>
          <a:xfrm flipH="1">
            <a:off x="381000" y="3758887"/>
            <a:ext cx="1676400" cy="355913"/>
          </a:xfrm>
          <a:prstGeom prst="wedgeRectCallout">
            <a:avLst>
              <a:gd name="adj1" fmla="val -127"/>
              <a:gd name="adj2" fmla="val -20639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New heading</a:t>
            </a:r>
          </a:p>
        </p:txBody>
      </p:sp>
    </p:spTree>
    <p:extLst>
      <p:ext uri="{BB962C8B-B14F-4D97-AF65-F5344CB8AC3E}">
        <p14:creationId xmlns:p14="http://schemas.microsoft.com/office/powerpoint/2010/main" val="28263797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pPr>
              <a:buFont typeface="+mj-lt"/>
              <a:buAutoNum type="arabicPeriod"/>
            </a:pPr>
            <a:r>
              <a:rPr lang="en-US" sz="2300" dirty="0"/>
              <a:t>Introduction to WordPress CMS service</a:t>
            </a:r>
          </a:p>
          <a:p>
            <a:pPr>
              <a:buFont typeface="+mj-lt"/>
              <a:buAutoNum type="arabicPeriod"/>
            </a:pPr>
            <a:r>
              <a:rPr lang="en-US" sz="2300" dirty="0"/>
              <a:t>Login to WordPress demo sites and get started</a:t>
            </a:r>
          </a:p>
          <a:p>
            <a:pPr>
              <a:buFont typeface="+mj-lt"/>
              <a:buAutoNum type="arabicPeriod"/>
            </a:pPr>
            <a:r>
              <a:rPr lang="en-US" sz="2300" dirty="0"/>
              <a:t>Install WP plugins and themes</a:t>
            </a:r>
          </a:p>
          <a:p>
            <a:pPr>
              <a:buFont typeface="+mj-lt"/>
              <a:buAutoNum type="arabicPeriod"/>
            </a:pPr>
            <a:r>
              <a:rPr lang="en-US" sz="2300" dirty="0"/>
              <a:t>Edit page</a:t>
            </a:r>
          </a:p>
          <a:p>
            <a:pPr>
              <a:buFont typeface="+mj-lt"/>
              <a:buAutoNum type="arabicPeriod"/>
            </a:pPr>
            <a:r>
              <a:rPr lang="en-US" sz="2300" dirty="0"/>
              <a:t>Create pages that require access control by using HKU Portal accounts</a:t>
            </a:r>
          </a:p>
          <a:p>
            <a:pPr>
              <a:buFont typeface="+mj-lt"/>
              <a:buAutoNum type="arabicPeriod"/>
            </a:pPr>
            <a:r>
              <a:rPr lang="en-US" sz="2300" dirty="0"/>
              <a:t>Menus, and configure WP Settings</a:t>
            </a:r>
          </a:p>
          <a:p>
            <a:pPr>
              <a:buFont typeface="+mj-lt"/>
              <a:buAutoNum type="arabicPeriod"/>
            </a:pPr>
            <a:r>
              <a:rPr lang="en-US" sz="2300" dirty="0"/>
              <a:t>5.8 new features</a:t>
            </a:r>
          </a:p>
          <a:p>
            <a:pPr>
              <a:buFont typeface="+mj-lt"/>
              <a:buAutoNum type="arabicPeriod"/>
            </a:pPr>
            <a:r>
              <a:rPr lang="en-US" sz="2300" dirty="0"/>
              <a:t>Hand-on exercises</a:t>
            </a:r>
          </a:p>
          <a:p>
            <a:pPr>
              <a:buFont typeface="+mj-lt"/>
              <a:buAutoNum type="arabicPeriod"/>
            </a:pPr>
            <a:r>
              <a:rPr lang="en-US" sz="2300" dirty="0"/>
              <a:t>Q&amp;A</a:t>
            </a:r>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Agenda</a:t>
            </a:r>
            <a:endParaRPr kumimoji="0" lang="en-US" sz="3600" b="1" i="0" u="none" strike="noStrike" kern="1200" cap="none" spc="0" normalizeH="0" baseline="0" noProof="0" dirty="0">
              <a:ln>
                <a:noFill/>
              </a:ln>
              <a:solidFill>
                <a:srgbClr val="7030A0"/>
              </a:solidFill>
              <a:effectLst/>
              <a:uLnTx/>
              <a:uFillTx/>
              <a:latin typeface="Arial"/>
            </a:endParaRPr>
          </a:p>
        </p:txBody>
      </p:sp>
    </p:spTree>
    <p:extLst>
      <p:ext uri="{BB962C8B-B14F-4D97-AF65-F5344CB8AC3E}">
        <p14:creationId xmlns:p14="http://schemas.microsoft.com/office/powerpoint/2010/main" val="14400478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Different type of blocks</a:t>
            </a:r>
          </a:p>
        </p:txBody>
      </p:sp>
      <p:pic>
        <p:nvPicPr>
          <p:cNvPr id="10" name="Picture 9">
            <a:extLst>
              <a:ext uri="{FF2B5EF4-FFF2-40B4-BE49-F238E27FC236}">
                <a16:creationId xmlns:a16="http://schemas.microsoft.com/office/drawing/2014/main" id="{AD065ED3-0C0E-4DCD-ACE8-379A81B7B7F6}"/>
              </a:ext>
            </a:extLst>
          </p:cNvPr>
          <p:cNvPicPr>
            <a:picLocks noChangeAspect="1"/>
          </p:cNvPicPr>
          <p:nvPr/>
        </p:nvPicPr>
        <p:blipFill>
          <a:blip r:embed="rId3"/>
          <a:stretch>
            <a:fillRect/>
          </a:stretch>
        </p:blipFill>
        <p:spPr>
          <a:xfrm>
            <a:off x="315282" y="1371601"/>
            <a:ext cx="1916289" cy="2667000"/>
          </a:xfrm>
          <a:prstGeom prst="rect">
            <a:avLst/>
          </a:prstGeom>
        </p:spPr>
      </p:pic>
      <p:pic>
        <p:nvPicPr>
          <p:cNvPr id="12" name="Picture 11">
            <a:extLst>
              <a:ext uri="{FF2B5EF4-FFF2-40B4-BE49-F238E27FC236}">
                <a16:creationId xmlns:a16="http://schemas.microsoft.com/office/drawing/2014/main" id="{D2E25E64-00BD-4455-860B-A330760F9551}"/>
              </a:ext>
            </a:extLst>
          </p:cNvPr>
          <p:cNvPicPr>
            <a:picLocks noChangeAspect="1"/>
          </p:cNvPicPr>
          <p:nvPr/>
        </p:nvPicPr>
        <p:blipFill>
          <a:blip r:embed="rId4"/>
          <a:stretch>
            <a:fillRect/>
          </a:stretch>
        </p:blipFill>
        <p:spPr>
          <a:xfrm>
            <a:off x="2537257" y="1371601"/>
            <a:ext cx="2034743" cy="2087765"/>
          </a:xfrm>
          <a:prstGeom prst="rect">
            <a:avLst/>
          </a:prstGeom>
        </p:spPr>
      </p:pic>
      <p:pic>
        <p:nvPicPr>
          <p:cNvPr id="14" name="Picture 13">
            <a:extLst>
              <a:ext uri="{FF2B5EF4-FFF2-40B4-BE49-F238E27FC236}">
                <a16:creationId xmlns:a16="http://schemas.microsoft.com/office/drawing/2014/main" id="{AEBD6680-257D-4602-B8A0-4DD391B2CFBF}"/>
              </a:ext>
            </a:extLst>
          </p:cNvPr>
          <p:cNvPicPr>
            <a:picLocks noChangeAspect="1"/>
          </p:cNvPicPr>
          <p:nvPr/>
        </p:nvPicPr>
        <p:blipFill>
          <a:blip r:embed="rId5"/>
          <a:stretch>
            <a:fillRect/>
          </a:stretch>
        </p:blipFill>
        <p:spPr>
          <a:xfrm>
            <a:off x="4729439" y="1396424"/>
            <a:ext cx="1916289" cy="2819591"/>
          </a:xfrm>
          <a:prstGeom prst="rect">
            <a:avLst/>
          </a:prstGeom>
        </p:spPr>
      </p:pic>
      <p:pic>
        <p:nvPicPr>
          <p:cNvPr id="16" name="Picture 15">
            <a:extLst>
              <a:ext uri="{FF2B5EF4-FFF2-40B4-BE49-F238E27FC236}">
                <a16:creationId xmlns:a16="http://schemas.microsoft.com/office/drawing/2014/main" id="{EF050DDF-7DA6-4E4A-A02D-EC1B01147654}"/>
              </a:ext>
            </a:extLst>
          </p:cNvPr>
          <p:cNvPicPr>
            <a:picLocks noChangeAspect="1"/>
          </p:cNvPicPr>
          <p:nvPr/>
        </p:nvPicPr>
        <p:blipFill>
          <a:blip r:embed="rId6"/>
          <a:stretch>
            <a:fillRect/>
          </a:stretch>
        </p:blipFill>
        <p:spPr>
          <a:xfrm>
            <a:off x="6781800" y="1358040"/>
            <a:ext cx="2034743" cy="2896361"/>
          </a:xfrm>
          <a:prstGeom prst="rect">
            <a:avLst/>
          </a:prstGeom>
        </p:spPr>
      </p:pic>
      <p:pic>
        <p:nvPicPr>
          <p:cNvPr id="18" name="Picture 17">
            <a:extLst>
              <a:ext uri="{FF2B5EF4-FFF2-40B4-BE49-F238E27FC236}">
                <a16:creationId xmlns:a16="http://schemas.microsoft.com/office/drawing/2014/main" id="{978C3AAF-6794-41F0-946E-E55110F18D31}"/>
              </a:ext>
            </a:extLst>
          </p:cNvPr>
          <p:cNvPicPr>
            <a:picLocks noChangeAspect="1"/>
          </p:cNvPicPr>
          <p:nvPr/>
        </p:nvPicPr>
        <p:blipFill>
          <a:blip r:embed="rId7"/>
          <a:stretch>
            <a:fillRect/>
          </a:stretch>
        </p:blipFill>
        <p:spPr>
          <a:xfrm>
            <a:off x="315282" y="4041431"/>
            <a:ext cx="1963475" cy="2667000"/>
          </a:xfrm>
          <a:prstGeom prst="rect">
            <a:avLst/>
          </a:prstGeom>
        </p:spPr>
      </p:pic>
      <p:pic>
        <p:nvPicPr>
          <p:cNvPr id="20" name="Picture 19">
            <a:extLst>
              <a:ext uri="{FF2B5EF4-FFF2-40B4-BE49-F238E27FC236}">
                <a16:creationId xmlns:a16="http://schemas.microsoft.com/office/drawing/2014/main" id="{9E3B7FE6-2A62-4729-9AE7-A9AEB0E508D3}"/>
              </a:ext>
            </a:extLst>
          </p:cNvPr>
          <p:cNvPicPr>
            <a:picLocks noChangeAspect="1"/>
          </p:cNvPicPr>
          <p:nvPr/>
        </p:nvPicPr>
        <p:blipFill>
          <a:blip r:embed="rId8"/>
          <a:stretch>
            <a:fillRect/>
          </a:stretch>
        </p:blipFill>
        <p:spPr>
          <a:xfrm>
            <a:off x="2609561" y="4376667"/>
            <a:ext cx="1897240" cy="2272868"/>
          </a:xfrm>
          <a:prstGeom prst="rect">
            <a:avLst/>
          </a:prstGeom>
        </p:spPr>
      </p:pic>
      <p:pic>
        <p:nvPicPr>
          <p:cNvPr id="22" name="Picture 21">
            <a:extLst>
              <a:ext uri="{FF2B5EF4-FFF2-40B4-BE49-F238E27FC236}">
                <a16:creationId xmlns:a16="http://schemas.microsoft.com/office/drawing/2014/main" id="{6383B0ED-9777-4AEB-AE62-2E517DAEB582}"/>
              </a:ext>
            </a:extLst>
          </p:cNvPr>
          <p:cNvPicPr>
            <a:picLocks noChangeAspect="1"/>
          </p:cNvPicPr>
          <p:nvPr/>
        </p:nvPicPr>
        <p:blipFill>
          <a:blip r:embed="rId9"/>
          <a:stretch>
            <a:fillRect/>
          </a:stretch>
        </p:blipFill>
        <p:spPr>
          <a:xfrm>
            <a:off x="4805521" y="4356614"/>
            <a:ext cx="1764124" cy="1153226"/>
          </a:xfrm>
          <a:prstGeom prst="rect">
            <a:avLst/>
          </a:prstGeom>
        </p:spPr>
      </p:pic>
    </p:spTree>
    <p:extLst>
      <p:ext uri="{BB962C8B-B14F-4D97-AF65-F5344CB8AC3E}">
        <p14:creationId xmlns:p14="http://schemas.microsoft.com/office/powerpoint/2010/main" val="16165371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dirty="0"/>
              <a:t>Media includes images, audio, video, and other files.</a:t>
            </a:r>
          </a:p>
          <a:p>
            <a:r>
              <a:rPr lang="en-US" dirty="0"/>
              <a:t>Under “Media”, tab, you can upload files, manage media, even simple image editing</a:t>
            </a:r>
          </a:p>
          <a:p>
            <a:r>
              <a:rPr lang="en-US" dirty="0"/>
              <a:t>Even you can check how many disk space is available</a:t>
            </a:r>
          </a:p>
          <a:p>
            <a:endParaRPr lang="en-US" dirty="0"/>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Media</a:t>
            </a:r>
          </a:p>
        </p:txBody>
      </p:sp>
      <p:pic>
        <p:nvPicPr>
          <p:cNvPr id="2" name="Picture 1"/>
          <p:cNvPicPr>
            <a:picLocks noChangeAspect="1"/>
          </p:cNvPicPr>
          <p:nvPr/>
        </p:nvPicPr>
        <p:blipFill>
          <a:blip r:embed="rId3"/>
          <a:stretch>
            <a:fillRect/>
          </a:stretch>
        </p:blipFill>
        <p:spPr>
          <a:xfrm>
            <a:off x="705226" y="5229225"/>
            <a:ext cx="3143250" cy="857250"/>
          </a:xfrm>
          <a:prstGeom prst="rect">
            <a:avLst/>
          </a:prstGeom>
        </p:spPr>
      </p:pic>
      <p:pic>
        <p:nvPicPr>
          <p:cNvPr id="1026" name="Picture 2" descr="https://wpcms-its.hku.hk/content/uploads/2019/12/diskquot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702" y="5257800"/>
            <a:ext cx="4304548" cy="94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308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Media</a:t>
            </a:r>
          </a:p>
        </p:txBody>
      </p:sp>
      <p:sp>
        <p:nvSpPr>
          <p:cNvPr id="5" name="TextBox 4">
            <a:extLst>
              <a:ext uri="{FF2B5EF4-FFF2-40B4-BE49-F238E27FC236}">
                <a16:creationId xmlns:a16="http://schemas.microsoft.com/office/drawing/2014/main" id="{A3230ACD-90F7-4DE7-9D8D-D483DE5C7967}"/>
              </a:ext>
            </a:extLst>
          </p:cNvPr>
          <p:cNvSpPr txBox="1"/>
          <p:nvPr/>
        </p:nvSpPr>
        <p:spPr>
          <a:xfrm>
            <a:off x="914400" y="1371600"/>
            <a:ext cx="7391400" cy="369332"/>
          </a:xfrm>
          <a:prstGeom prst="rect">
            <a:avLst/>
          </a:prstGeom>
          <a:noFill/>
        </p:spPr>
        <p:txBody>
          <a:bodyPr wrap="square" rtlCol="0">
            <a:spAutoFit/>
          </a:bodyPr>
          <a:lstStyle/>
          <a:p>
            <a:pPr algn="ctr"/>
            <a:r>
              <a:rPr lang="en-HK" dirty="0"/>
              <a:t>Insert the embedded media record by Media Library or URL</a:t>
            </a:r>
          </a:p>
        </p:txBody>
      </p:sp>
      <p:pic>
        <p:nvPicPr>
          <p:cNvPr id="2" name="Picture 1"/>
          <p:cNvPicPr>
            <a:picLocks noChangeAspect="1"/>
          </p:cNvPicPr>
          <p:nvPr/>
        </p:nvPicPr>
        <p:blipFill>
          <a:blip r:embed="rId3"/>
          <a:stretch>
            <a:fillRect/>
          </a:stretch>
        </p:blipFill>
        <p:spPr>
          <a:xfrm>
            <a:off x="123453" y="1740932"/>
            <a:ext cx="8944347" cy="2361544"/>
          </a:xfrm>
          <a:prstGeom prst="rect">
            <a:avLst/>
          </a:prstGeom>
        </p:spPr>
      </p:pic>
      <p:pic>
        <p:nvPicPr>
          <p:cNvPr id="4" name="Picture 3"/>
          <p:cNvPicPr>
            <a:picLocks noChangeAspect="1"/>
          </p:cNvPicPr>
          <p:nvPr/>
        </p:nvPicPr>
        <p:blipFill>
          <a:blip r:embed="rId4"/>
          <a:stretch>
            <a:fillRect/>
          </a:stretch>
        </p:blipFill>
        <p:spPr>
          <a:xfrm>
            <a:off x="3074928" y="3657600"/>
            <a:ext cx="3973982" cy="2748241"/>
          </a:xfrm>
          <a:prstGeom prst="rect">
            <a:avLst/>
          </a:prstGeom>
        </p:spPr>
      </p:pic>
    </p:spTree>
    <p:extLst>
      <p:ext uri="{BB962C8B-B14F-4D97-AF65-F5344CB8AC3E}">
        <p14:creationId xmlns:p14="http://schemas.microsoft.com/office/powerpoint/2010/main" val="37489033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Media</a:t>
            </a:r>
          </a:p>
        </p:txBody>
      </p:sp>
      <p:pic>
        <p:nvPicPr>
          <p:cNvPr id="7" name="Picture 6">
            <a:extLst>
              <a:ext uri="{FF2B5EF4-FFF2-40B4-BE49-F238E27FC236}">
                <a16:creationId xmlns:a16="http://schemas.microsoft.com/office/drawing/2014/main" id="{D3CD5EB5-1DBB-448B-A299-B3A32E7E7AB2}"/>
              </a:ext>
            </a:extLst>
          </p:cNvPr>
          <p:cNvPicPr>
            <a:picLocks noChangeAspect="1"/>
          </p:cNvPicPr>
          <p:nvPr/>
        </p:nvPicPr>
        <p:blipFill>
          <a:blip r:embed="rId3"/>
          <a:stretch>
            <a:fillRect/>
          </a:stretch>
        </p:blipFill>
        <p:spPr>
          <a:xfrm>
            <a:off x="3505200" y="2728446"/>
            <a:ext cx="4884750" cy="3207751"/>
          </a:xfrm>
          <a:prstGeom prst="rect">
            <a:avLst/>
          </a:prstGeom>
        </p:spPr>
      </p:pic>
      <p:pic>
        <p:nvPicPr>
          <p:cNvPr id="8" name="Picture 7">
            <a:extLst>
              <a:ext uri="{FF2B5EF4-FFF2-40B4-BE49-F238E27FC236}">
                <a16:creationId xmlns:a16="http://schemas.microsoft.com/office/drawing/2014/main" id="{5D509129-F2CF-46ED-8BF3-0E01F4B1C1B8}"/>
              </a:ext>
            </a:extLst>
          </p:cNvPr>
          <p:cNvPicPr>
            <a:picLocks noChangeAspect="1"/>
          </p:cNvPicPr>
          <p:nvPr/>
        </p:nvPicPr>
        <p:blipFill>
          <a:blip r:embed="rId4"/>
          <a:stretch>
            <a:fillRect/>
          </a:stretch>
        </p:blipFill>
        <p:spPr>
          <a:xfrm>
            <a:off x="1219002" y="2728446"/>
            <a:ext cx="2286198" cy="24005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36800"/>
            <a:ext cx="8741229" cy="1311184"/>
          </a:xfrm>
          <a:prstGeom prst="rect">
            <a:avLst/>
          </a:prstGeom>
        </p:spPr>
      </p:pic>
    </p:spTree>
    <p:extLst>
      <p:ext uri="{BB962C8B-B14F-4D97-AF65-F5344CB8AC3E}">
        <p14:creationId xmlns:p14="http://schemas.microsoft.com/office/powerpoint/2010/main" val="27727332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Media</a:t>
            </a:r>
          </a:p>
        </p:txBody>
      </p:sp>
      <p:sp>
        <p:nvSpPr>
          <p:cNvPr id="8" name="TextBox 7">
            <a:extLst>
              <a:ext uri="{FF2B5EF4-FFF2-40B4-BE49-F238E27FC236}">
                <a16:creationId xmlns:a16="http://schemas.microsoft.com/office/drawing/2014/main" id="{764F9F8C-0C5F-42C2-87C4-2C3C4E14B73B}"/>
              </a:ext>
            </a:extLst>
          </p:cNvPr>
          <p:cNvSpPr txBox="1"/>
          <p:nvPr/>
        </p:nvSpPr>
        <p:spPr>
          <a:xfrm>
            <a:off x="1948543" y="1600200"/>
            <a:ext cx="5649686" cy="369332"/>
          </a:xfrm>
          <a:prstGeom prst="rect">
            <a:avLst/>
          </a:prstGeom>
          <a:noFill/>
        </p:spPr>
        <p:txBody>
          <a:bodyPr wrap="square" rtlCol="0">
            <a:spAutoFit/>
          </a:bodyPr>
          <a:lstStyle/>
          <a:p>
            <a:r>
              <a:rPr lang="en-HK" dirty="0"/>
              <a:t>Insert the embedded media record by YouTube URL </a:t>
            </a:r>
          </a:p>
        </p:txBody>
      </p:sp>
      <p:pic>
        <p:nvPicPr>
          <p:cNvPr id="2" name="Picture 1"/>
          <p:cNvPicPr>
            <a:picLocks noChangeAspect="1"/>
          </p:cNvPicPr>
          <p:nvPr/>
        </p:nvPicPr>
        <p:blipFill>
          <a:blip r:embed="rId3"/>
          <a:stretch>
            <a:fillRect/>
          </a:stretch>
        </p:blipFill>
        <p:spPr>
          <a:xfrm>
            <a:off x="443016" y="2021285"/>
            <a:ext cx="5261698" cy="2669590"/>
          </a:xfrm>
          <a:prstGeom prst="rect">
            <a:avLst/>
          </a:prstGeom>
        </p:spPr>
      </p:pic>
      <p:pic>
        <p:nvPicPr>
          <p:cNvPr id="3" name="Picture 2"/>
          <p:cNvPicPr>
            <a:picLocks noChangeAspect="1"/>
          </p:cNvPicPr>
          <p:nvPr/>
        </p:nvPicPr>
        <p:blipFill>
          <a:blip r:embed="rId4"/>
          <a:stretch>
            <a:fillRect/>
          </a:stretch>
        </p:blipFill>
        <p:spPr>
          <a:xfrm>
            <a:off x="5791200" y="2209800"/>
            <a:ext cx="2788059" cy="2867265"/>
          </a:xfrm>
          <a:prstGeom prst="rect">
            <a:avLst/>
          </a:prstGeom>
        </p:spPr>
      </p:pic>
      <p:pic>
        <p:nvPicPr>
          <p:cNvPr id="4" name="Picture 3"/>
          <p:cNvPicPr>
            <a:picLocks noChangeAspect="1"/>
          </p:cNvPicPr>
          <p:nvPr/>
        </p:nvPicPr>
        <p:blipFill>
          <a:blip r:embed="rId5"/>
          <a:stretch>
            <a:fillRect/>
          </a:stretch>
        </p:blipFill>
        <p:spPr>
          <a:xfrm>
            <a:off x="685800" y="4690875"/>
            <a:ext cx="5018914" cy="1596230"/>
          </a:xfrm>
          <a:prstGeom prst="rect">
            <a:avLst/>
          </a:prstGeom>
        </p:spPr>
      </p:pic>
      <p:cxnSp>
        <p:nvCxnSpPr>
          <p:cNvPr id="9" name="Straight Arrow Connector 8"/>
          <p:cNvCxnSpPr/>
          <p:nvPr/>
        </p:nvCxnSpPr>
        <p:spPr>
          <a:xfrm flipH="1">
            <a:off x="2362200" y="4038600"/>
            <a:ext cx="3733800" cy="10384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33600" y="4094077"/>
            <a:ext cx="457200" cy="3255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9696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Media</a:t>
            </a:r>
          </a:p>
        </p:txBody>
      </p:sp>
      <p:sp>
        <p:nvSpPr>
          <p:cNvPr id="7" name="TextBox 6">
            <a:extLst>
              <a:ext uri="{FF2B5EF4-FFF2-40B4-BE49-F238E27FC236}">
                <a16:creationId xmlns:a16="http://schemas.microsoft.com/office/drawing/2014/main" id="{2D5E5AC7-4E84-4F04-A5C2-E483F3A8C8F9}"/>
              </a:ext>
            </a:extLst>
          </p:cNvPr>
          <p:cNvSpPr txBox="1"/>
          <p:nvPr/>
        </p:nvSpPr>
        <p:spPr>
          <a:xfrm>
            <a:off x="1948543" y="1600200"/>
            <a:ext cx="5649686" cy="369332"/>
          </a:xfrm>
          <a:prstGeom prst="rect">
            <a:avLst/>
          </a:prstGeom>
          <a:noFill/>
        </p:spPr>
        <p:txBody>
          <a:bodyPr wrap="square" rtlCol="0">
            <a:spAutoFit/>
          </a:bodyPr>
          <a:lstStyle/>
          <a:p>
            <a:r>
              <a:rPr lang="en-HK" dirty="0"/>
              <a:t>Insert the embedded media record by YouTube URL </a:t>
            </a:r>
          </a:p>
        </p:txBody>
      </p:sp>
      <p:pic>
        <p:nvPicPr>
          <p:cNvPr id="2" name="Picture 1"/>
          <p:cNvPicPr>
            <a:picLocks noChangeAspect="1"/>
          </p:cNvPicPr>
          <p:nvPr/>
        </p:nvPicPr>
        <p:blipFill>
          <a:blip r:embed="rId3"/>
          <a:stretch>
            <a:fillRect/>
          </a:stretch>
        </p:blipFill>
        <p:spPr>
          <a:xfrm>
            <a:off x="914400" y="1969532"/>
            <a:ext cx="4286732" cy="3345308"/>
          </a:xfrm>
          <a:prstGeom prst="rect">
            <a:avLst/>
          </a:prstGeom>
        </p:spPr>
      </p:pic>
      <p:pic>
        <p:nvPicPr>
          <p:cNvPr id="4" name="Picture 3"/>
          <p:cNvPicPr>
            <a:picLocks noChangeAspect="1"/>
          </p:cNvPicPr>
          <p:nvPr/>
        </p:nvPicPr>
        <p:blipFill>
          <a:blip r:embed="rId4"/>
          <a:stretch>
            <a:fillRect/>
          </a:stretch>
        </p:blipFill>
        <p:spPr>
          <a:xfrm>
            <a:off x="5368962" y="1910650"/>
            <a:ext cx="2991267" cy="4686954"/>
          </a:xfrm>
          <a:prstGeom prst="rect">
            <a:avLst/>
          </a:prstGeom>
        </p:spPr>
      </p:pic>
    </p:spTree>
    <p:extLst>
      <p:ext uri="{BB962C8B-B14F-4D97-AF65-F5344CB8AC3E}">
        <p14:creationId xmlns:p14="http://schemas.microsoft.com/office/powerpoint/2010/main" val="31971535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dirty="0"/>
              <a:t>Navigation menu is a list of a links pointing to important areas of a website. </a:t>
            </a:r>
          </a:p>
          <a:p>
            <a:r>
              <a:rPr lang="en-US" dirty="0"/>
              <a:t>Navigation menus give your site structure and help visitors find what they’re looking for. </a:t>
            </a:r>
          </a:p>
          <a:p>
            <a:r>
              <a:rPr lang="en-US" dirty="0"/>
              <a:t>The exact location of your menu will depend on your </a:t>
            </a:r>
            <a:r>
              <a:rPr lang="en-US" dirty="0">
                <a:hlinkClick r:id="rId3" tooltip="Most Popular and Best WordPress Themes (Expert Pick)"/>
              </a:rPr>
              <a:t>WordPress theme</a:t>
            </a:r>
            <a:r>
              <a:rPr lang="en-US" dirty="0"/>
              <a:t>. Most themes will have several options, so you can create different menus that can be displayed in different places.</a:t>
            </a:r>
          </a:p>
          <a:p>
            <a:r>
              <a:rPr lang="en-US" dirty="0"/>
              <a:t>Most WordPress themes come with a primary menu that appears on the top</a:t>
            </a:r>
          </a:p>
          <a:p>
            <a:endParaRPr lang="en-US" dirty="0"/>
          </a:p>
        </p:txBody>
      </p:sp>
      <p:sp>
        <p:nvSpPr>
          <p:cNvPr id="6" name="CustomShape 1"/>
          <p:cNvSpPr/>
          <p:nvPr/>
        </p:nvSpPr>
        <p:spPr>
          <a:xfrm>
            <a:off x="217714"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200" b="1" dirty="0">
                <a:solidFill>
                  <a:srgbClr val="7030A0"/>
                </a:solidFill>
              </a:rPr>
              <a:t>Menu </a:t>
            </a:r>
            <a:r>
              <a:rPr lang="en-US" sz="1200" b="1" dirty="0">
                <a:solidFill>
                  <a:srgbClr val="7030A0"/>
                </a:solidFill>
              </a:rPr>
              <a:t>(For Themes Twenty Twenty-One)</a:t>
            </a:r>
          </a:p>
        </p:txBody>
      </p:sp>
    </p:spTree>
    <p:extLst>
      <p:ext uri="{BB962C8B-B14F-4D97-AF65-F5344CB8AC3E}">
        <p14:creationId xmlns:p14="http://schemas.microsoft.com/office/powerpoint/2010/main" val="39878390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199" y="587018"/>
            <a:ext cx="3583709" cy="654644"/>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000" b="1" dirty="0">
                <a:solidFill>
                  <a:srgbClr val="7030A0"/>
                </a:solidFill>
              </a:rPr>
              <a:t>(For Themes Twenty Twenty-One)</a:t>
            </a:r>
            <a:endParaRPr lang="en-US" sz="10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a:xfrm>
            <a:off x="8231909" y="6448425"/>
            <a:ext cx="762000" cy="260350"/>
          </a:xfrm>
        </p:spPr>
        <p:txBody>
          <a:bodyPr/>
          <a:lstStyle/>
          <a:p>
            <a:fld id="{8FC3728A-1714-45B7-9A20-5EE52D50D42F}" type="slidenum">
              <a:rPr lang="en-HK" sz="1200"/>
              <a:pPr/>
              <a:t>47</a:t>
            </a:fld>
            <a:endParaRPr lang="en-HK" sz="1200" dirty="0"/>
          </a:p>
        </p:txBody>
      </p:sp>
      <p:pic>
        <p:nvPicPr>
          <p:cNvPr id="4" name="Picture 3"/>
          <p:cNvPicPr>
            <a:picLocks noChangeAspect="1"/>
          </p:cNvPicPr>
          <p:nvPr/>
        </p:nvPicPr>
        <p:blipFill>
          <a:blip r:embed="rId2"/>
          <a:stretch>
            <a:fillRect/>
          </a:stretch>
        </p:blipFill>
        <p:spPr>
          <a:xfrm>
            <a:off x="186636" y="587018"/>
            <a:ext cx="5105956" cy="2792958"/>
          </a:xfrm>
          <a:prstGeom prst="rect">
            <a:avLst/>
          </a:prstGeom>
        </p:spPr>
      </p:pic>
      <p:pic>
        <p:nvPicPr>
          <p:cNvPr id="5" name="Picture 4"/>
          <p:cNvPicPr>
            <a:picLocks noChangeAspect="1"/>
          </p:cNvPicPr>
          <p:nvPr/>
        </p:nvPicPr>
        <p:blipFill>
          <a:blip r:embed="rId3"/>
          <a:stretch>
            <a:fillRect/>
          </a:stretch>
        </p:blipFill>
        <p:spPr>
          <a:xfrm>
            <a:off x="3507509" y="3363812"/>
            <a:ext cx="5486400" cy="3141252"/>
          </a:xfrm>
          <a:prstGeom prst="rect">
            <a:avLst/>
          </a:prstGeom>
        </p:spPr>
      </p:pic>
      <p:sp>
        <p:nvSpPr>
          <p:cNvPr id="12" name="Rectangular Callout 13">
            <a:extLst>
              <a:ext uri="{FF2B5EF4-FFF2-40B4-BE49-F238E27FC236}">
                <a16:creationId xmlns:a16="http://schemas.microsoft.com/office/drawing/2014/main" id="{214D4388-E647-42BB-A664-A415CD6E52C4}"/>
              </a:ext>
            </a:extLst>
          </p:cNvPr>
          <p:cNvSpPr/>
          <p:nvPr/>
        </p:nvSpPr>
        <p:spPr>
          <a:xfrm>
            <a:off x="1560856" y="3575918"/>
            <a:ext cx="1513349" cy="451264"/>
          </a:xfrm>
          <a:prstGeom prst="wedgeRectCallout">
            <a:avLst>
              <a:gd name="adj1" fmla="val -100673"/>
              <a:gd name="adj2" fmla="val -42235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Go to Appearance</a:t>
            </a:r>
          </a:p>
        </p:txBody>
      </p:sp>
      <p:sp>
        <p:nvSpPr>
          <p:cNvPr id="13" name="Rectangular Callout 12"/>
          <p:cNvSpPr/>
          <p:nvPr/>
        </p:nvSpPr>
        <p:spPr>
          <a:xfrm>
            <a:off x="193039" y="3575918"/>
            <a:ext cx="1151165" cy="451264"/>
          </a:xfrm>
          <a:prstGeom prst="wedgeRectCallout">
            <a:avLst>
              <a:gd name="adj1" fmla="val -46897"/>
              <a:gd name="adj2" fmla="val -28189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Select “Menus”</a:t>
            </a:r>
          </a:p>
        </p:txBody>
      </p:sp>
      <p:sp>
        <p:nvSpPr>
          <p:cNvPr id="14" name="Rectangular Callout 13"/>
          <p:cNvSpPr/>
          <p:nvPr/>
        </p:nvSpPr>
        <p:spPr>
          <a:xfrm>
            <a:off x="5562600" y="1365828"/>
            <a:ext cx="2306319" cy="420246"/>
          </a:xfrm>
          <a:prstGeom prst="wedgeRectCallout">
            <a:avLst>
              <a:gd name="adj1" fmla="val -100177"/>
              <a:gd name="adj2" fmla="val 16884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Create a new menu</a:t>
            </a:r>
          </a:p>
        </p:txBody>
      </p:sp>
      <p:sp>
        <p:nvSpPr>
          <p:cNvPr id="15" name="Rectangular Callout 14"/>
          <p:cNvSpPr/>
          <p:nvPr/>
        </p:nvSpPr>
        <p:spPr>
          <a:xfrm>
            <a:off x="768621" y="4343400"/>
            <a:ext cx="2306319" cy="762000"/>
          </a:xfrm>
          <a:prstGeom prst="wedgeRectCallout">
            <a:avLst>
              <a:gd name="adj1" fmla="val 107673"/>
              <a:gd name="adj2" fmla="val 5789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Select the menu items which you want to add  in menu</a:t>
            </a:r>
          </a:p>
        </p:txBody>
      </p:sp>
      <p:sp>
        <p:nvSpPr>
          <p:cNvPr id="16" name="Rectangular Callout 15"/>
          <p:cNvSpPr/>
          <p:nvPr/>
        </p:nvSpPr>
        <p:spPr>
          <a:xfrm>
            <a:off x="6781800" y="2819400"/>
            <a:ext cx="2077719" cy="420246"/>
          </a:xfrm>
          <a:prstGeom prst="wedgeRectCallout">
            <a:avLst>
              <a:gd name="adj1" fmla="val 43996"/>
              <a:gd name="adj2" fmla="val 746875"/>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Save created new menu</a:t>
            </a:r>
          </a:p>
        </p:txBody>
      </p:sp>
      <p:sp>
        <p:nvSpPr>
          <p:cNvPr id="17" name="Rectangular Callout 16"/>
          <p:cNvSpPr/>
          <p:nvPr/>
        </p:nvSpPr>
        <p:spPr>
          <a:xfrm>
            <a:off x="1344204" y="5421618"/>
            <a:ext cx="1734632" cy="457778"/>
          </a:xfrm>
          <a:prstGeom prst="wedgeRectCallout">
            <a:avLst>
              <a:gd name="adj1" fmla="val 209333"/>
              <a:gd name="adj2" fmla="val 6671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Select the menu’s display location</a:t>
            </a:r>
          </a:p>
        </p:txBody>
      </p:sp>
      <p:sp>
        <p:nvSpPr>
          <p:cNvPr id="18" name="Rectangular Callout 17"/>
          <p:cNvSpPr/>
          <p:nvPr/>
        </p:nvSpPr>
        <p:spPr>
          <a:xfrm>
            <a:off x="5887720" y="2040980"/>
            <a:ext cx="1981199" cy="523514"/>
          </a:xfrm>
          <a:prstGeom prst="wedgeRectCallout">
            <a:avLst>
              <a:gd name="adj1" fmla="val -50047"/>
              <a:gd name="adj2" fmla="val 30805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Select a menu to edit it</a:t>
            </a:r>
          </a:p>
        </p:txBody>
      </p:sp>
    </p:spTree>
    <p:extLst>
      <p:ext uri="{BB962C8B-B14F-4D97-AF65-F5344CB8AC3E}">
        <p14:creationId xmlns:p14="http://schemas.microsoft.com/office/powerpoint/2010/main" val="7677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Twenty-One)</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48</a:t>
            </a:fld>
            <a:endParaRPr lang="en-HK" dirty="0"/>
          </a:p>
        </p:txBody>
      </p:sp>
      <p:sp>
        <p:nvSpPr>
          <p:cNvPr id="5" name="TextBox 4"/>
          <p:cNvSpPr txBox="1"/>
          <p:nvPr/>
        </p:nvSpPr>
        <p:spPr>
          <a:xfrm>
            <a:off x="1738993" y="2179865"/>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In Menus</a:t>
            </a:r>
            <a:endParaRPr lang="en-GB" sz="1500" dirty="0">
              <a:solidFill>
                <a:prstClr val="black"/>
              </a:solidFill>
              <a:latin typeface="Calibri"/>
            </a:endParaRPr>
          </a:p>
        </p:txBody>
      </p:sp>
      <p:sp>
        <p:nvSpPr>
          <p:cNvPr id="9" name="Rectangular Callout 8"/>
          <p:cNvSpPr/>
          <p:nvPr/>
        </p:nvSpPr>
        <p:spPr>
          <a:xfrm>
            <a:off x="1612870" y="2811739"/>
            <a:ext cx="1151165" cy="1234522"/>
          </a:xfrm>
          <a:prstGeom prst="wedgeRectCallout">
            <a:avLst>
              <a:gd name="adj1" fmla="val 3557"/>
              <a:gd name="adj2" fmla="val 13798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The Menu has been successfully deleted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3533359" y="2083650"/>
            <a:ext cx="4344614" cy="2975671"/>
          </a:xfrm>
          <a:prstGeom prst="rect">
            <a:avLst/>
          </a:prstGeom>
          <a:effectLst>
            <a:outerShdw blurRad="63500" sx="102000" sy="102000" algn="ctr" rotWithShape="0">
              <a:prstClr val="black">
                <a:alpha val="40000"/>
              </a:prstClr>
            </a:outerShdw>
          </a:effectLst>
        </p:spPr>
      </p:pic>
      <p:sp>
        <p:nvSpPr>
          <p:cNvPr id="13" name="Rectangular Callout 12"/>
          <p:cNvSpPr/>
          <p:nvPr/>
        </p:nvSpPr>
        <p:spPr>
          <a:xfrm>
            <a:off x="6684580" y="2034414"/>
            <a:ext cx="1604423" cy="523514"/>
          </a:xfrm>
          <a:prstGeom prst="wedgeRectCallout">
            <a:avLst>
              <a:gd name="adj1" fmla="val -133690"/>
              <a:gd name="adj2" fmla="val 6746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Select a menu to delete it</a:t>
            </a:r>
          </a:p>
        </p:txBody>
      </p:sp>
      <p:sp>
        <p:nvSpPr>
          <p:cNvPr id="19" name="Rectangular Callout 18"/>
          <p:cNvSpPr/>
          <p:nvPr/>
        </p:nvSpPr>
        <p:spPr>
          <a:xfrm>
            <a:off x="5500633" y="4823586"/>
            <a:ext cx="1734632" cy="457778"/>
          </a:xfrm>
          <a:prstGeom prst="wedgeRectCallout">
            <a:avLst>
              <a:gd name="adj1" fmla="val -45333"/>
              <a:gd name="adj2" fmla="val -9570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Delete Menu</a:t>
            </a:r>
          </a:p>
        </p:txBody>
      </p:sp>
      <p:pic>
        <p:nvPicPr>
          <p:cNvPr id="4" name="Picture 3">
            <a:extLst>
              <a:ext uri="{FF2B5EF4-FFF2-40B4-BE49-F238E27FC236}">
                <a16:creationId xmlns:a16="http://schemas.microsoft.com/office/drawing/2014/main" id="{E1E015A3-81A9-4F09-9D20-BE9B191C725F}"/>
              </a:ext>
            </a:extLst>
          </p:cNvPr>
          <p:cNvPicPr>
            <a:picLocks noChangeAspect="1"/>
          </p:cNvPicPr>
          <p:nvPr/>
        </p:nvPicPr>
        <p:blipFill>
          <a:blip r:embed="rId3"/>
          <a:stretch>
            <a:fillRect/>
          </a:stretch>
        </p:blipFill>
        <p:spPr>
          <a:xfrm>
            <a:off x="632593" y="5211469"/>
            <a:ext cx="4761008" cy="525826"/>
          </a:xfrm>
          <a:prstGeom prst="rect">
            <a:avLst/>
          </a:prstGeom>
        </p:spPr>
      </p:pic>
    </p:spTree>
    <p:extLst>
      <p:ext uri="{BB962C8B-B14F-4D97-AF65-F5344CB8AC3E}">
        <p14:creationId xmlns:p14="http://schemas.microsoft.com/office/powerpoint/2010/main" val="367819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746760"/>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Twenty-Two)</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49</a:t>
            </a:fld>
            <a:endParaRPr lang="en-HK" dirty="0"/>
          </a:p>
        </p:txBody>
      </p:sp>
      <p:sp>
        <p:nvSpPr>
          <p:cNvPr id="4" name="TextBox 3">
            <a:extLst>
              <a:ext uri="{FF2B5EF4-FFF2-40B4-BE49-F238E27FC236}">
                <a16:creationId xmlns:a16="http://schemas.microsoft.com/office/drawing/2014/main" id="{01172E21-F044-620F-ACDF-8BCBA9DCAC53}"/>
              </a:ext>
            </a:extLst>
          </p:cNvPr>
          <p:cNvSpPr txBox="1"/>
          <p:nvPr/>
        </p:nvSpPr>
        <p:spPr>
          <a:xfrm>
            <a:off x="228599" y="1434360"/>
            <a:ext cx="8771165" cy="3355790"/>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WordPress theme “Twenty Twenty-Two” does not have a menu system included into the theme’s section anymore. So, editor needs to access the page template and work custom menu from there.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Create a new template: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 1 Go to themes, then</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 2 Go to editor, then</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&gt;&gt;&gt; 3 Go to the “Template Parts” page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&gt;&gt;&gt;&gt; 4 Click “Add New” </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8F67F8BB-B7DC-0CC7-8CB1-FDE6D2768E49}"/>
              </a:ext>
            </a:extLst>
          </p:cNvPr>
          <p:cNvPicPr>
            <a:picLocks noChangeAspect="1"/>
          </p:cNvPicPr>
          <p:nvPr/>
        </p:nvPicPr>
        <p:blipFill>
          <a:blip r:embed="rId2"/>
          <a:stretch>
            <a:fillRect/>
          </a:stretch>
        </p:blipFill>
        <p:spPr>
          <a:xfrm>
            <a:off x="3886200" y="2560855"/>
            <a:ext cx="3200400" cy="1190625"/>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B5CDF11-0F06-600A-7745-FD3018093FAF}"/>
              </a:ext>
            </a:extLst>
          </p:cNvPr>
          <p:cNvPicPr>
            <a:picLocks noChangeAspect="1"/>
          </p:cNvPicPr>
          <p:nvPr/>
        </p:nvPicPr>
        <p:blipFill>
          <a:blip r:embed="rId3"/>
          <a:stretch>
            <a:fillRect/>
          </a:stretch>
        </p:blipFill>
        <p:spPr>
          <a:xfrm>
            <a:off x="2438400" y="4307100"/>
            <a:ext cx="5943600" cy="2141220"/>
          </a:xfrm>
          <a:prstGeom prst="rect">
            <a:avLst/>
          </a:prstGeom>
        </p:spPr>
      </p:pic>
      <p:sp>
        <p:nvSpPr>
          <p:cNvPr id="7" name="Rectangular Callout 12">
            <a:extLst>
              <a:ext uri="{FF2B5EF4-FFF2-40B4-BE49-F238E27FC236}">
                <a16:creationId xmlns:a16="http://schemas.microsoft.com/office/drawing/2014/main" id="{34EC6D25-F69B-2581-858E-64C548A97580}"/>
              </a:ext>
            </a:extLst>
          </p:cNvPr>
          <p:cNvSpPr/>
          <p:nvPr/>
        </p:nvSpPr>
        <p:spPr>
          <a:xfrm>
            <a:off x="609600" y="5220280"/>
            <a:ext cx="1604423" cy="396957"/>
          </a:xfrm>
          <a:prstGeom prst="wedgeRectCallout">
            <a:avLst>
              <a:gd name="adj1" fmla="val 68317"/>
              <a:gd name="adj2" fmla="val 13733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Template Parts</a:t>
            </a:r>
          </a:p>
        </p:txBody>
      </p:sp>
      <p:sp>
        <p:nvSpPr>
          <p:cNvPr id="8" name="Rectangular Callout 18">
            <a:extLst>
              <a:ext uri="{FF2B5EF4-FFF2-40B4-BE49-F238E27FC236}">
                <a16:creationId xmlns:a16="http://schemas.microsoft.com/office/drawing/2014/main" id="{86602BFC-5083-0A7F-DC2C-548645F46E47}"/>
              </a:ext>
            </a:extLst>
          </p:cNvPr>
          <p:cNvSpPr/>
          <p:nvPr/>
        </p:nvSpPr>
        <p:spPr>
          <a:xfrm>
            <a:off x="6553200" y="4011900"/>
            <a:ext cx="1066800" cy="295200"/>
          </a:xfrm>
          <a:prstGeom prst="wedgeRectCallout">
            <a:avLst>
              <a:gd name="adj1" fmla="val 72076"/>
              <a:gd name="adj2" fmla="val 115264"/>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Add New</a:t>
            </a:r>
          </a:p>
        </p:txBody>
      </p:sp>
      <p:sp>
        <p:nvSpPr>
          <p:cNvPr id="10" name="Rectangular Callout 8">
            <a:extLst>
              <a:ext uri="{FF2B5EF4-FFF2-40B4-BE49-F238E27FC236}">
                <a16:creationId xmlns:a16="http://schemas.microsoft.com/office/drawing/2014/main" id="{CAAC282D-3301-526B-5BBA-17D614D7C6A6}"/>
              </a:ext>
            </a:extLst>
          </p:cNvPr>
          <p:cNvSpPr/>
          <p:nvPr/>
        </p:nvSpPr>
        <p:spPr>
          <a:xfrm>
            <a:off x="7924800" y="2846099"/>
            <a:ext cx="1074964" cy="478319"/>
          </a:xfrm>
          <a:prstGeom prst="wedgeRectCallout">
            <a:avLst>
              <a:gd name="adj1" fmla="val -199700"/>
              <a:gd name="adj2" fmla="val 1907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Editor      </a:t>
            </a:r>
          </a:p>
        </p:txBody>
      </p:sp>
    </p:spTree>
    <p:extLst>
      <p:ext uri="{BB962C8B-B14F-4D97-AF65-F5344CB8AC3E}">
        <p14:creationId xmlns:p14="http://schemas.microsoft.com/office/powerpoint/2010/main" val="72482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p:txBody>
          <a:bodyPr/>
          <a:lstStyle/>
          <a:p>
            <a:endParaRPr lang="en-US" sz="4000" dirty="0"/>
          </a:p>
          <a:p>
            <a:endParaRPr lang="en-US" sz="4000" dirty="0"/>
          </a:p>
          <a:p>
            <a:endParaRPr lang="en-US" sz="4000" dirty="0"/>
          </a:p>
          <a:p>
            <a:endParaRPr lang="en-US" sz="4000" dirty="0"/>
          </a:p>
          <a:p>
            <a:r>
              <a:rPr lang="en-US" sz="4000" dirty="0"/>
              <a:t>Introduction</a:t>
            </a:r>
          </a:p>
        </p:txBody>
      </p:sp>
    </p:spTree>
    <p:extLst>
      <p:ext uri="{BB962C8B-B14F-4D97-AF65-F5344CB8AC3E}">
        <p14:creationId xmlns:p14="http://schemas.microsoft.com/office/powerpoint/2010/main" val="3252530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746760"/>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Twenty-Two)</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50</a:t>
            </a:fld>
            <a:endParaRPr lang="en-HK" dirty="0"/>
          </a:p>
        </p:txBody>
      </p:sp>
      <p:sp>
        <p:nvSpPr>
          <p:cNvPr id="4" name="TextBox 3">
            <a:extLst>
              <a:ext uri="{FF2B5EF4-FFF2-40B4-BE49-F238E27FC236}">
                <a16:creationId xmlns:a16="http://schemas.microsoft.com/office/drawing/2014/main" id="{9D5126D3-785A-888F-AD2D-36F57317542F}"/>
              </a:ext>
            </a:extLst>
          </p:cNvPr>
          <p:cNvSpPr txBox="1"/>
          <p:nvPr/>
        </p:nvSpPr>
        <p:spPr>
          <a:xfrm>
            <a:off x="304800" y="1371600"/>
            <a:ext cx="8534400" cy="157241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Create a “New template part” and given a name, then</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 5 Create a new custom template, press “Create”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&gt;&gt;&gt; 6 Press “</a:t>
            </a:r>
            <a:r>
              <a:rPr lang="en-US" dirty="0">
                <a:latin typeface="Calibri" panose="020F0502020204030204" pitchFamily="34" charset="0"/>
                <a:ea typeface="PMingLiU" panose="02020500000000000000" pitchFamily="18" charset="-120"/>
                <a:cs typeface="Times New Roman" panose="02020603050405020304" pitchFamily="18" charset="0"/>
              </a:rPr>
              <a:t>+” and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“Navigation”</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&gt;&gt;&gt;&gt; 7 Press “Start empty”</a:t>
            </a:r>
          </a:p>
        </p:txBody>
      </p:sp>
      <p:pic>
        <p:nvPicPr>
          <p:cNvPr id="7" name="Picture 6" descr="Graphical user interface, text, application, email&#10;&#10;Description automatically generated">
            <a:extLst>
              <a:ext uri="{FF2B5EF4-FFF2-40B4-BE49-F238E27FC236}">
                <a16:creationId xmlns:a16="http://schemas.microsoft.com/office/drawing/2014/main" id="{9EBBB262-2DB1-8A70-0C0A-842F02763EE1}"/>
              </a:ext>
            </a:extLst>
          </p:cNvPr>
          <p:cNvPicPr>
            <a:picLocks noChangeAspect="1"/>
          </p:cNvPicPr>
          <p:nvPr/>
        </p:nvPicPr>
        <p:blipFill>
          <a:blip r:embed="rId2"/>
          <a:stretch>
            <a:fillRect/>
          </a:stretch>
        </p:blipFill>
        <p:spPr>
          <a:xfrm>
            <a:off x="2910840" y="2528398"/>
            <a:ext cx="5943600" cy="2596515"/>
          </a:xfrm>
          <a:prstGeom prst="rect">
            <a:avLst/>
          </a:prstGeom>
        </p:spPr>
      </p:pic>
      <p:pic>
        <p:nvPicPr>
          <p:cNvPr id="8" name="Picture 7" descr="Graphical user interface, application, Teams&#10;&#10;Description automatically generated">
            <a:extLst>
              <a:ext uri="{FF2B5EF4-FFF2-40B4-BE49-F238E27FC236}">
                <a16:creationId xmlns:a16="http://schemas.microsoft.com/office/drawing/2014/main" id="{2AF0B562-971F-4C21-E996-F074346C0B29}"/>
              </a:ext>
            </a:extLst>
          </p:cNvPr>
          <p:cNvPicPr>
            <a:picLocks noChangeAspect="1"/>
          </p:cNvPicPr>
          <p:nvPr/>
        </p:nvPicPr>
        <p:blipFill>
          <a:blip r:embed="rId3"/>
          <a:stretch>
            <a:fillRect/>
          </a:stretch>
        </p:blipFill>
        <p:spPr>
          <a:xfrm>
            <a:off x="988358" y="3200400"/>
            <a:ext cx="3256280" cy="3357357"/>
          </a:xfrm>
          <a:prstGeom prst="rect">
            <a:avLst/>
          </a:prstGeom>
        </p:spPr>
      </p:pic>
      <p:sp>
        <p:nvSpPr>
          <p:cNvPr id="10" name="Rectangular Callout 18">
            <a:extLst>
              <a:ext uri="{FF2B5EF4-FFF2-40B4-BE49-F238E27FC236}">
                <a16:creationId xmlns:a16="http://schemas.microsoft.com/office/drawing/2014/main" id="{C5E75D93-D9F6-426D-4B50-4066B05B254A}"/>
              </a:ext>
            </a:extLst>
          </p:cNvPr>
          <p:cNvSpPr/>
          <p:nvPr/>
        </p:nvSpPr>
        <p:spPr>
          <a:xfrm>
            <a:off x="6781800" y="2092913"/>
            <a:ext cx="1124295" cy="358206"/>
          </a:xfrm>
          <a:prstGeom prst="wedgeRectCallout">
            <a:avLst>
              <a:gd name="adj1" fmla="val 103271"/>
              <a:gd name="adj2" fmla="val 22586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Add</a:t>
            </a:r>
          </a:p>
        </p:txBody>
      </p:sp>
      <p:sp>
        <p:nvSpPr>
          <p:cNvPr id="11" name="Rectangular Callout 12">
            <a:extLst>
              <a:ext uri="{FF2B5EF4-FFF2-40B4-BE49-F238E27FC236}">
                <a16:creationId xmlns:a16="http://schemas.microsoft.com/office/drawing/2014/main" id="{703B478C-55F9-4668-F072-479F6831633C}"/>
              </a:ext>
            </a:extLst>
          </p:cNvPr>
          <p:cNvSpPr/>
          <p:nvPr/>
        </p:nvSpPr>
        <p:spPr>
          <a:xfrm>
            <a:off x="4648292" y="4302833"/>
            <a:ext cx="1604423" cy="338607"/>
          </a:xfrm>
          <a:prstGeom prst="wedgeRectCallout">
            <a:avLst>
              <a:gd name="adj1" fmla="val 77181"/>
              <a:gd name="adj2" fmla="val -11769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Navigation</a:t>
            </a:r>
          </a:p>
        </p:txBody>
      </p:sp>
      <p:sp>
        <p:nvSpPr>
          <p:cNvPr id="12" name="Rectangular Callout 8">
            <a:extLst>
              <a:ext uri="{FF2B5EF4-FFF2-40B4-BE49-F238E27FC236}">
                <a16:creationId xmlns:a16="http://schemas.microsoft.com/office/drawing/2014/main" id="{86BFCDE9-D2FB-6ECE-5437-D96F915056C2}"/>
              </a:ext>
            </a:extLst>
          </p:cNvPr>
          <p:cNvSpPr/>
          <p:nvPr/>
        </p:nvSpPr>
        <p:spPr>
          <a:xfrm>
            <a:off x="4787231" y="5340956"/>
            <a:ext cx="1151165" cy="299719"/>
          </a:xfrm>
          <a:prstGeom prst="wedgeRectCallout">
            <a:avLst>
              <a:gd name="adj1" fmla="val -112062"/>
              <a:gd name="adj2" fmla="val 24645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Create </a:t>
            </a:r>
          </a:p>
        </p:txBody>
      </p:sp>
    </p:spTree>
    <p:extLst>
      <p:ext uri="{BB962C8B-B14F-4D97-AF65-F5344CB8AC3E}">
        <p14:creationId xmlns:p14="http://schemas.microsoft.com/office/powerpoint/2010/main" val="2311106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746760"/>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Twenty-Two)</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51</a:t>
            </a:fld>
            <a:endParaRPr lang="en-HK" dirty="0"/>
          </a:p>
        </p:txBody>
      </p:sp>
      <p:pic>
        <p:nvPicPr>
          <p:cNvPr id="4" name="Picture 3" descr="Graphical user interface, application&#10;&#10;Description automatically generated">
            <a:extLst>
              <a:ext uri="{FF2B5EF4-FFF2-40B4-BE49-F238E27FC236}">
                <a16:creationId xmlns:a16="http://schemas.microsoft.com/office/drawing/2014/main" id="{652B5620-1CAF-8237-B330-55F88FD78A2C}"/>
              </a:ext>
            </a:extLst>
          </p:cNvPr>
          <p:cNvPicPr>
            <a:picLocks noChangeAspect="1"/>
          </p:cNvPicPr>
          <p:nvPr/>
        </p:nvPicPr>
        <p:blipFill>
          <a:blip r:embed="rId2"/>
          <a:stretch>
            <a:fillRect/>
          </a:stretch>
        </p:blipFill>
        <p:spPr>
          <a:xfrm>
            <a:off x="2976023" y="1434360"/>
            <a:ext cx="5943600" cy="249237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00AC50C5-C2FD-C991-74C1-D9CD9B0F882D}"/>
              </a:ext>
            </a:extLst>
          </p:cNvPr>
          <p:cNvPicPr>
            <a:picLocks noChangeAspect="1"/>
          </p:cNvPicPr>
          <p:nvPr/>
        </p:nvPicPr>
        <p:blipFill>
          <a:blip r:embed="rId3"/>
          <a:stretch>
            <a:fillRect/>
          </a:stretch>
        </p:blipFill>
        <p:spPr>
          <a:xfrm>
            <a:off x="319611" y="3941975"/>
            <a:ext cx="5943600" cy="2018030"/>
          </a:xfrm>
          <a:prstGeom prst="rect">
            <a:avLst/>
          </a:prstGeom>
        </p:spPr>
      </p:pic>
      <p:sp>
        <p:nvSpPr>
          <p:cNvPr id="6" name="Rectangular Callout 12">
            <a:extLst>
              <a:ext uri="{FF2B5EF4-FFF2-40B4-BE49-F238E27FC236}">
                <a16:creationId xmlns:a16="http://schemas.microsoft.com/office/drawing/2014/main" id="{829A1B8C-D26B-5C44-377E-8DDFD2B2D438}"/>
              </a:ext>
            </a:extLst>
          </p:cNvPr>
          <p:cNvSpPr/>
          <p:nvPr/>
        </p:nvSpPr>
        <p:spPr>
          <a:xfrm>
            <a:off x="762000" y="2819400"/>
            <a:ext cx="1604423" cy="381000"/>
          </a:xfrm>
          <a:prstGeom prst="wedgeRectCallout">
            <a:avLst>
              <a:gd name="adj1" fmla="val 199399"/>
              <a:gd name="adj2" fmla="val -11034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Press Start Empty</a:t>
            </a:r>
          </a:p>
        </p:txBody>
      </p:sp>
      <p:sp>
        <p:nvSpPr>
          <p:cNvPr id="7" name="Rectangular Callout 18">
            <a:extLst>
              <a:ext uri="{FF2B5EF4-FFF2-40B4-BE49-F238E27FC236}">
                <a16:creationId xmlns:a16="http://schemas.microsoft.com/office/drawing/2014/main" id="{18D26D9E-C580-AF91-6126-EBCAE7E49E65}"/>
              </a:ext>
            </a:extLst>
          </p:cNvPr>
          <p:cNvSpPr/>
          <p:nvPr/>
        </p:nvSpPr>
        <p:spPr>
          <a:xfrm>
            <a:off x="6705600" y="5679044"/>
            <a:ext cx="1676400" cy="630316"/>
          </a:xfrm>
          <a:prstGeom prst="wedgeRectCallout">
            <a:avLst>
              <a:gd name="adj1" fmla="val -92000"/>
              <a:gd name="adj2" fmla="val -8297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Delete Menu </a:t>
            </a:r>
          </a:p>
          <a:p>
            <a:pPr algn="ctr"/>
            <a:r>
              <a:rPr lang="en-US" sz="1500" dirty="0">
                <a:solidFill>
                  <a:prstClr val="black"/>
                </a:solidFill>
                <a:latin typeface="Calibri"/>
              </a:rPr>
              <a:t>(If necessary)</a:t>
            </a:r>
          </a:p>
        </p:txBody>
      </p:sp>
      <p:sp>
        <p:nvSpPr>
          <p:cNvPr id="8" name="Rectangular Callout 8">
            <a:extLst>
              <a:ext uri="{FF2B5EF4-FFF2-40B4-BE49-F238E27FC236}">
                <a16:creationId xmlns:a16="http://schemas.microsoft.com/office/drawing/2014/main" id="{8A19B30F-2AF3-12AB-3CA9-DED8F1280641}"/>
              </a:ext>
            </a:extLst>
          </p:cNvPr>
          <p:cNvSpPr/>
          <p:nvPr/>
        </p:nvSpPr>
        <p:spPr>
          <a:xfrm>
            <a:off x="6705600" y="4246192"/>
            <a:ext cx="2179389" cy="1234522"/>
          </a:xfrm>
          <a:prstGeom prst="wedgeRectCallout">
            <a:avLst>
              <a:gd name="adj1" fmla="val 18634"/>
              <a:gd name="adj2" fmla="val -23564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 Press “Settings” to pop-up the detailed menu with advanced features        </a:t>
            </a:r>
          </a:p>
        </p:txBody>
      </p:sp>
    </p:spTree>
    <p:extLst>
      <p:ext uri="{BB962C8B-B14F-4D97-AF65-F5344CB8AC3E}">
        <p14:creationId xmlns:p14="http://schemas.microsoft.com/office/powerpoint/2010/main" val="42257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746760"/>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Twenty-Two)</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52</a:t>
            </a:fld>
            <a:endParaRPr lang="en-HK" dirty="0"/>
          </a:p>
        </p:txBody>
      </p:sp>
      <p:sp>
        <p:nvSpPr>
          <p:cNvPr id="4" name="TextBox 3">
            <a:extLst>
              <a:ext uri="{FF2B5EF4-FFF2-40B4-BE49-F238E27FC236}">
                <a16:creationId xmlns:a16="http://schemas.microsoft.com/office/drawing/2014/main" id="{D5E7E3BB-DDE9-0FBD-4E79-BD5643AF8625}"/>
              </a:ext>
            </a:extLst>
          </p:cNvPr>
          <p:cNvSpPr txBox="1"/>
          <p:nvPr/>
        </p:nvSpPr>
        <p:spPr>
          <a:xfrm>
            <a:off x="457200" y="1434360"/>
            <a:ext cx="4191000" cy="1764394"/>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Add template part to a page: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 8 Press “Add +” the menu items to add blocks.</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 9 Two adding options: Home / Page format OR Home / URL format </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9B26364E-E504-6A4F-106D-330E52B5FF0D}"/>
              </a:ext>
            </a:extLst>
          </p:cNvPr>
          <p:cNvPicPr>
            <a:picLocks noChangeAspect="1"/>
          </p:cNvPicPr>
          <p:nvPr/>
        </p:nvPicPr>
        <p:blipFill>
          <a:blip r:embed="rId2"/>
          <a:stretch>
            <a:fillRect/>
          </a:stretch>
        </p:blipFill>
        <p:spPr>
          <a:xfrm>
            <a:off x="457200" y="4099455"/>
            <a:ext cx="5943600" cy="2348865"/>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C9DD8A89-A14C-8D49-AA7A-3716C552F746}"/>
              </a:ext>
            </a:extLst>
          </p:cNvPr>
          <p:cNvPicPr>
            <a:picLocks noChangeAspect="1"/>
          </p:cNvPicPr>
          <p:nvPr/>
        </p:nvPicPr>
        <p:blipFill>
          <a:blip r:embed="rId3"/>
          <a:stretch>
            <a:fillRect/>
          </a:stretch>
        </p:blipFill>
        <p:spPr>
          <a:xfrm>
            <a:off x="4724400" y="2149201"/>
            <a:ext cx="2219325" cy="1943100"/>
          </a:xfrm>
          <a:prstGeom prst="rect">
            <a:avLst/>
          </a:prstGeom>
        </p:spPr>
      </p:pic>
      <p:pic>
        <p:nvPicPr>
          <p:cNvPr id="7" name="Picture 6" descr="Table&#10;&#10;Description automatically generated with low confidence">
            <a:extLst>
              <a:ext uri="{FF2B5EF4-FFF2-40B4-BE49-F238E27FC236}">
                <a16:creationId xmlns:a16="http://schemas.microsoft.com/office/drawing/2014/main" id="{D01CD805-83EC-A93C-D79B-5D4444DD8618}"/>
              </a:ext>
            </a:extLst>
          </p:cNvPr>
          <p:cNvPicPr>
            <a:picLocks noChangeAspect="1"/>
          </p:cNvPicPr>
          <p:nvPr/>
        </p:nvPicPr>
        <p:blipFill>
          <a:blip r:embed="rId4"/>
          <a:stretch>
            <a:fillRect/>
          </a:stretch>
        </p:blipFill>
        <p:spPr>
          <a:xfrm>
            <a:off x="6096000" y="1174846"/>
            <a:ext cx="2438400" cy="904875"/>
          </a:xfrm>
          <a:prstGeom prst="rect">
            <a:avLst/>
          </a:prstGeom>
        </p:spPr>
      </p:pic>
      <p:sp>
        <p:nvSpPr>
          <p:cNvPr id="8" name="Rectangular Callout 12">
            <a:extLst>
              <a:ext uri="{FF2B5EF4-FFF2-40B4-BE49-F238E27FC236}">
                <a16:creationId xmlns:a16="http://schemas.microsoft.com/office/drawing/2014/main" id="{C83D8D9D-F62F-7CF3-8A6D-EEA60EA233F8}"/>
              </a:ext>
            </a:extLst>
          </p:cNvPr>
          <p:cNvSpPr/>
          <p:nvPr/>
        </p:nvSpPr>
        <p:spPr>
          <a:xfrm>
            <a:off x="4339537" y="1425803"/>
            <a:ext cx="1604423" cy="523514"/>
          </a:xfrm>
          <a:prstGeom prst="wedgeRectCallout">
            <a:avLst>
              <a:gd name="adj1" fmla="val 79082"/>
              <a:gd name="adj2" fmla="val 3059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Select option</a:t>
            </a:r>
          </a:p>
        </p:txBody>
      </p:sp>
      <p:sp>
        <p:nvSpPr>
          <p:cNvPr id="10" name="Rectangular Callout 18">
            <a:extLst>
              <a:ext uri="{FF2B5EF4-FFF2-40B4-BE49-F238E27FC236}">
                <a16:creationId xmlns:a16="http://schemas.microsoft.com/office/drawing/2014/main" id="{0FB56C88-D74A-C1E9-8EA7-34F62C58C594}"/>
              </a:ext>
            </a:extLst>
          </p:cNvPr>
          <p:cNvSpPr/>
          <p:nvPr/>
        </p:nvSpPr>
        <p:spPr>
          <a:xfrm>
            <a:off x="6689550" y="3010550"/>
            <a:ext cx="1734632" cy="457778"/>
          </a:xfrm>
          <a:prstGeom prst="wedgeRectCallout">
            <a:avLst>
              <a:gd name="adj1" fmla="val -104490"/>
              <a:gd name="adj2" fmla="val 9516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Create a new menu block</a:t>
            </a:r>
          </a:p>
        </p:txBody>
      </p:sp>
      <p:sp>
        <p:nvSpPr>
          <p:cNvPr id="12" name="Rectangular Callout 8">
            <a:extLst>
              <a:ext uri="{FF2B5EF4-FFF2-40B4-BE49-F238E27FC236}">
                <a16:creationId xmlns:a16="http://schemas.microsoft.com/office/drawing/2014/main" id="{AAF5B99B-664E-BF0D-C9CE-815A3BA3123A}"/>
              </a:ext>
            </a:extLst>
          </p:cNvPr>
          <p:cNvSpPr/>
          <p:nvPr/>
        </p:nvSpPr>
        <p:spPr>
          <a:xfrm>
            <a:off x="457200" y="3337714"/>
            <a:ext cx="4191000" cy="700886"/>
          </a:xfrm>
          <a:prstGeom prst="wedgeRectCallout">
            <a:avLst>
              <a:gd name="adj1" fmla="val -5643"/>
              <a:gd name="adj2" fmla="val 9127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Search / Select your edited items inside this pop-up window (page, post, URL) then add your first item into a new menu block </a:t>
            </a:r>
          </a:p>
        </p:txBody>
      </p:sp>
    </p:spTree>
    <p:extLst>
      <p:ext uri="{BB962C8B-B14F-4D97-AF65-F5344CB8AC3E}">
        <p14:creationId xmlns:p14="http://schemas.microsoft.com/office/powerpoint/2010/main" val="2477161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746760"/>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Twenty-Two)</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53</a:t>
            </a:fld>
            <a:endParaRPr lang="en-HK" dirty="0"/>
          </a:p>
        </p:txBody>
      </p:sp>
      <p:sp>
        <p:nvSpPr>
          <p:cNvPr id="4" name="TextBox 3">
            <a:extLst>
              <a:ext uri="{FF2B5EF4-FFF2-40B4-BE49-F238E27FC236}">
                <a16:creationId xmlns:a16="http://schemas.microsoft.com/office/drawing/2014/main" id="{1BAE7715-5425-682B-FCE7-D00EC8F9C3B9}"/>
              </a:ext>
            </a:extLst>
          </p:cNvPr>
          <p:cNvSpPr txBox="1"/>
          <p:nvPr/>
        </p:nvSpPr>
        <p:spPr>
          <a:xfrm>
            <a:off x="457200" y="1414974"/>
            <a:ext cx="2514600" cy="463864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Menu Patterns:</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For this example – Create custom pages and add more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 10 Select the preloaded pages from web and linking it to this custom block in this case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&gt;&gt; 11 Add the sub-menu items by link / page as well</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Once finished your custom editing, save this template.</a:t>
            </a:r>
          </a:p>
        </p:txBody>
      </p:sp>
      <p:pic>
        <p:nvPicPr>
          <p:cNvPr id="5" name="Picture 4" descr="Graphical user interface, application&#10;&#10;Description automatically generated">
            <a:extLst>
              <a:ext uri="{FF2B5EF4-FFF2-40B4-BE49-F238E27FC236}">
                <a16:creationId xmlns:a16="http://schemas.microsoft.com/office/drawing/2014/main" id="{D3378526-92A5-4EC8-38C1-18B6570862C2}"/>
              </a:ext>
            </a:extLst>
          </p:cNvPr>
          <p:cNvPicPr>
            <a:picLocks noChangeAspect="1"/>
          </p:cNvPicPr>
          <p:nvPr/>
        </p:nvPicPr>
        <p:blipFill>
          <a:blip r:embed="rId2"/>
          <a:stretch>
            <a:fillRect/>
          </a:stretch>
        </p:blipFill>
        <p:spPr>
          <a:xfrm>
            <a:off x="3133409" y="1329511"/>
            <a:ext cx="3953191" cy="243434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9696C1FF-1394-C832-6726-1C80D617D009}"/>
              </a:ext>
            </a:extLst>
          </p:cNvPr>
          <p:cNvPicPr>
            <a:picLocks noChangeAspect="1"/>
          </p:cNvPicPr>
          <p:nvPr/>
        </p:nvPicPr>
        <p:blipFill>
          <a:blip r:embed="rId3"/>
          <a:stretch>
            <a:fillRect/>
          </a:stretch>
        </p:blipFill>
        <p:spPr>
          <a:xfrm>
            <a:off x="3133409" y="4121415"/>
            <a:ext cx="3619500" cy="2257425"/>
          </a:xfrm>
          <a:prstGeom prst="rect">
            <a:avLst/>
          </a:prstGeom>
        </p:spPr>
      </p:pic>
      <p:sp>
        <p:nvSpPr>
          <p:cNvPr id="7" name="Rectangular Callout 12">
            <a:extLst>
              <a:ext uri="{FF2B5EF4-FFF2-40B4-BE49-F238E27FC236}">
                <a16:creationId xmlns:a16="http://schemas.microsoft.com/office/drawing/2014/main" id="{44EE9645-F0F6-F13C-2426-05D5DF988E83}"/>
              </a:ext>
            </a:extLst>
          </p:cNvPr>
          <p:cNvSpPr/>
          <p:nvPr/>
        </p:nvSpPr>
        <p:spPr>
          <a:xfrm>
            <a:off x="7010400" y="2284928"/>
            <a:ext cx="1604423" cy="523514"/>
          </a:xfrm>
          <a:prstGeom prst="wedgeRectCallout">
            <a:avLst>
              <a:gd name="adj1" fmla="val -191949"/>
              <a:gd name="adj2" fmla="val -11690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Add a sub-menu </a:t>
            </a:r>
          </a:p>
        </p:txBody>
      </p:sp>
      <p:sp>
        <p:nvSpPr>
          <p:cNvPr id="8" name="Rectangular Callout 18">
            <a:extLst>
              <a:ext uri="{FF2B5EF4-FFF2-40B4-BE49-F238E27FC236}">
                <a16:creationId xmlns:a16="http://schemas.microsoft.com/office/drawing/2014/main" id="{658F77FB-B61C-3282-7D36-54E354282290}"/>
              </a:ext>
            </a:extLst>
          </p:cNvPr>
          <p:cNvSpPr/>
          <p:nvPr/>
        </p:nvSpPr>
        <p:spPr>
          <a:xfrm>
            <a:off x="6880191" y="5021238"/>
            <a:ext cx="1734632" cy="769962"/>
          </a:xfrm>
          <a:prstGeom prst="wedgeRectCallout">
            <a:avLst>
              <a:gd name="adj1" fmla="val -97462"/>
              <a:gd name="adj2" fmla="val -693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Build a new sub-menu item under main item </a:t>
            </a:r>
          </a:p>
        </p:txBody>
      </p:sp>
    </p:spTree>
    <p:extLst>
      <p:ext uri="{BB962C8B-B14F-4D97-AF65-F5344CB8AC3E}">
        <p14:creationId xmlns:p14="http://schemas.microsoft.com/office/powerpoint/2010/main" val="1286578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746760"/>
          </a:xfrm>
        </p:spPr>
        <p:txBody>
          <a:bodyPr/>
          <a:lstStyle/>
          <a:p>
            <a:pPr algn="ctr" rtl="0">
              <a:defRPr/>
            </a:pPr>
            <a:r>
              <a:rPr lang="en-US" sz="3600" b="1" kern="1200" dirty="0">
                <a:solidFill>
                  <a:srgbClr val="7030A0"/>
                </a:solidFill>
                <a:latin typeface="+mn-lt"/>
                <a:ea typeface="+mn-ea"/>
                <a:cs typeface="+mn-cs"/>
              </a:rPr>
              <a:t>Create Menus</a:t>
            </a:r>
            <a:br>
              <a:rPr lang="en-US" sz="3600" b="1" kern="1200" dirty="0">
                <a:solidFill>
                  <a:srgbClr val="7030A0"/>
                </a:solidFill>
                <a:latin typeface="+mn-lt"/>
                <a:ea typeface="+mn-ea"/>
                <a:cs typeface="+mn-cs"/>
              </a:rPr>
            </a:br>
            <a:r>
              <a:rPr lang="en-US" sz="1200" b="1" dirty="0">
                <a:solidFill>
                  <a:srgbClr val="7030A0"/>
                </a:solidFill>
              </a:rPr>
              <a:t>(For Themes Twenty Twenty-Two)</a:t>
            </a:r>
            <a:endParaRPr lang="en-US" sz="1200" b="1" kern="1200" dirty="0">
              <a:solidFill>
                <a:srgbClr val="7030A0"/>
              </a:solidFill>
              <a:latin typeface="+mn-lt"/>
              <a:ea typeface="+mn-ea"/>
              <a:cs typeface="+mn-cs"/>
            </a:endParaRPr>
          </a:p>
        </p:txBody>
      </p:sp>
      <p:sp>
        <p:nvSpPr>
          <p:cNvPr id="3" name="Slide Number Placeholder 2"/>
          <p:cNvSpPr>
            <a:spLocks noGrp="1"/>
          </p:cNvSpPr>
          <p:nvPr>
            <p:ph type="sldNum" sz="quarter" idx="4294967295"/>
          </p:nvPr>
        </p:nvSpPr>
        <p:spPr/>
        <p:txBody>
          <a:bodyPr/>
          <a:lstStyle/>
          <a:p>
            <a:fld id="{8FC3728A-1714-45B7-9A20-5EE52D50D42F}" type="slidenum">
              <a:rPr lang="en-HK"/>
              <a:pPr/>
              <a:t>54</a:t>
            </a:fld>
            <a:endParaRPr lang="en-HK" dirty="0"/>
          </a:p>
        </p:txBody>
      </p:sp>
      <p:sp>
        <p:nvSpPr>
          <p:cNvPr id="4" name="TextBox 3">
            <a:extLst>
              <a:ext uri="{FF2B5EF4-FFF2-40B4-BE49-F238E27FC236}">
                <a16:creationId xmlns:a16="http://schemas.microsoft.com/office/drawing/2014/main" id="{254AC54E-3ADF-F9D9-0AAA-5E81926A562B}"/>
              </a:ext>
            </a:extLst>
          </p:cNvPr>
          <p:cNvSpPr txBox="1"/>
          <p:nvPr/>
        </p:nvSpPr>
        <p:spPr>
          <a:xfrm>
            <a:off x="457200" y="1356359"/>
            <a:ext cx="8382000" cy="3239733"/>
          </a:xfrm>
          <a:prstGeom prst="rect">
            <a:avLst/>
          </a:prstGeom>
          <a:noFill/>
        </p:spPr>
        <p:txBody>
          <a:bodyPr wrap="square" rtlCol="0">
            <a:spAutoFit/>
          </a:bodyPr>
          <a:lstStyle/>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If you want to add this custom template to your page,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&gt; Select “page” panel on the right side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	&gt;&gt; Check “Template: &lt;Your Page&gt;”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		&gt;&gt;&gt; Click “Edit”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Drag-and-Drop “Template Part” from the left side panel to your page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&gt; Select “Choose existing” in Template Part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	&gt;&gt; Add the custom template part in a header template part of the page </a:t>
            </a:r>
          </a:p>
          <a:p>
            <a:pPr marL="0" marR="0">
              <a:lnSpc>
                <a:spcPct val="107000"/>
              </a:lnSpc>
              <a:spcBef>
                <a:spcPts val="0"/>
              </a:spcBef>
              <a:spcAft>
                <a:spcPts val="800"/>
              </a:spcAft>
            </a:pPr>
            <a:r>
              <a:rPr lang="en-US" sz="1600" dirty="0">
                <a:effectLst/>
                <a:latin typeface="Calibri" panose="020F0502020204030204" pitchFamily="34" charset="0"/>
                <a:ea typeface="PMingLiU" panose="02020500000000000000" pitchFamily="18" charset="-120"/>
                <a:cs typeface="Times New Roman" panose="02020603050405020304" pitchFamily="18" charset="0"/>
              </a:rPr>
              <a:t>You can save this editing finally and publish you page.  </a:t>
            </a:r>
          </a:p>
          <a:p>
            <a:pPr marL="0" marR="0">
              <a:lnSpc>
                <a:spcPct val="107000"/>
              </a:lnSpc>
              <a:spcBef>
                <a:spcPts val="0"/>
              </a:spcBef>
              <a:spcAft>
                <a:spcPts val="800"/>
              </a:spcAft>
            </a:pPr>
            <a:r>
              <a:rPr lang="en-US" sz="1200" i="1" u="sng" dirty="0">
                <a:effectLst/>
                <a:latin typeface="Calibri" panose="020F0502020204030204" pitchFamily="34" charset="0"/>
                <a:ea typeface="PMingLiU" panose="02020500000000000000" pitchFamily="18" charset="-120"/>
                <a:cs typeface="Times New Roman" panose="02020603050405020304" pitchFamily="18" charset="0"/>
              </a:rPr>
              <a:t>Example:</a:t>
            </a:r>
            <a:endParaRPr lang="en-US" sz="1200" i="1" u="sng" dirty="0"/>
          </a:p>
        </p:txBody>
      </p:sp>
      <p:pic>
        <p:nvPicPr>
          <p:cNvPr id="6" name="Picture 5">
            <a:extLst>
              <a:ext uri="{FF2B5EF4-FFF2-40B4-BE49-F238E27FC236}">
                <a16:creationId xmlns:a16="http://schemas.microsoft.com/office/drawing/2014/main" id="{53B7987A-57D6-6386-7808-375C955A250D}"/>
              </a:ext>
            </a:extLst>
          </p:cNvPr>
          <p:cNvPicPr>
            <a:picLocks noChangeAspect="1"/>
          </p:cNvPicPr>
          <p:nvPr/>
        </p:nvPicPr>
        <p:blipFill>
          <a:blip r:embed="rId2"/>
          <a:stretch>
            <a:fillRect/>
          </a:stretch>
        </p:blipFill>
        <p:spPr>
          <a:xfrm>
            <a:off x="457200" y="4578682"/>
            <a:ext cx="8229240" cy="1359817"/>
          </a:xfrm>
          <a:prstGeom prst="rect">
            <a:avLst/>
          </a:prstGeom>
        </p:spPr>
      </p:pic>
    </p:spTree>
    <p:extLst>
      <p:ext uri="{BB962C8B-B14F-4D97-AF65-F5344CB8AC3E}">
        <p14:creationId xmlns:p14="http://schemas.microsoft.com/office/powerpoint/2010/main" val="1510365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8FC3728A-1714-45B7-9A20-5EE52D50D42F}" type="slidenum">
              <a:rPr lang="en-HK"/>
              <a:pPr/>
              <a:t>55</a:t>
            </a:fld>
            <a:endParaRPr lang="en-HK" dirty="0"/>
          </a:p>
        </p:txBody>
      </p:sp>
      <p:sp>
        <p:nvSpPr>
          <p:cNvPr id="5" name="TextBox 4"/>
          <p:cNvSpPr txBox="1"/>
          <p:nvPr/>
        </p:nvSpPr>
        <p:spPr>
          <a:xfrm>
            <a:off x="1738993" y="2179865"/>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Main menu</a:t>
            </a:r>
            <a:endParaRPr lang="en-GB" sz="1500" dirty="0">
              <a:solidFill>
                <a:prstClr val="black"/>
              </a:solidFill>
              <a:latin typeface="Calibri"/>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3414146" y="2187494"/>
            <a:ext cx="4457700" cy="3431051"/>
          </a:xfrm>
          <a:prstGeom prst="rect">
            <a:avLst/>
          </a:prstGeom>
          <a:effectLst>
            <a:outerShdw blurRad="63500" sx="102000" sy="102000" algn="ctr" rotWithShape="0">
              <a:prstClr val="black">
                <a:alpha val="40000"/>
              </a:prstClr>
            </a:outerShdw>
          </a:effectLst>
        </p:spPr>
      </p:pic>
      <p:sp>
        <p:nvSpPr>
          <p:cNvPr id="14" name="Rectangular Callout 13"/>
          <p:cNvSpPr/>
          <p:nvPr/>
        </p:nvSpPr>
        <p:spPr>
          <a:xfrm>
            <a:off x="6466841" y="2343025"/>
            <a:ext cx="2306319" cy="420246"/>
          </a:xfrm>
          <a:prstGeom prst="wedgeRectCallout">
            <a:avLst>
              <a:gd name="adj1" fmla="val -108187"/>
              <a:gd name="adj2" fmla="val 3916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3. Click “Create a new menu”</a:t>
            </a:r>
          </a:p>
        </p:txBody>
      </p:sp>
      <p:sp>
        <p:nvSpPr>
          <p:cNvPr id="15" name="Rectangular Callout 14"/>
          <p:cNvSpPr/>
          <p:nvPr/>
        </p:nvSpPr>
        <p:spPr>
          <a:xfrm>
            <a:off x="1921528" y="3937512"/>
            <a:ext cx="1151165" cy="451264"/>
          </a:xfrm>
          <a:prstGeom prst="wedgeRectCallout">
            <a:avLst>
              <a:gd name="adj1" fmla="val 78270"/>
              <a:gd name="adj2" fmla="val -353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2. Select “Menus”</a:t>
            </a:r>
          </a:p>
        </p:txBody>
      </p:sp>
      <p:sp>
        <p:nvSpPr>
          <p:cNvPr id="17" name="Rectangular Callout 13">
            <a:extLst>
              <a:ext uri="{FF2B5EF4-FFF2-40B4-BE49-F238E27FC236}">
                <a16:creationId xmlns:a16="http://schemas.microsoft.com/office/drawing/2014/main" id="{214D4388-E647-42BB-A664-A415CD6E52C4}"/>
              </a:ext>
            </a:extLst>
          </p:cNvPr>
          <p:cNvSpPr/>
          <p:nvPr/>
        </p:nvSpPr>
        <p:spPr>
          <a:xfrm>
            <a:off x="1797269" y="2763271"/>
            <a:ext cx="1513349" cy="451264"/>
          </a:xfrm>
          <a:prstGeom prst="wedgeRectCallout">
            <a:avLst>
              <a:gd name="adj1" fmla="val 58012"/>
              <a:gd name="adj2" fmla="val 12617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1. Go to Appearance</a:t>
            </a:r>
          </a:p>
        </p:txBody>
      </p:sp>
      <p:sp>
        <p:nvSpPr>
          <p:cNvPr id="11" name="Title 1">
            <a:extLst>
              <a:ext uri="{FF2B5EF4-FFF2-40B4-BE49-F238E27FC236}">
                <a16:creationId xmlns:a16="http://schemas.microsoft.com/office/drawing/2014/main" id="{1473958F-D254-4EF1-A8AE-ED9490D72D07}"/>
              </a:ext>
            </a:extLst>
          </p:cNvPr>
          <p:cNvSpPr txBox="1">
            <a:spLocks/>
          </p:cNvSpPr>
          <p:nvPr/>
        </p:nvSpPr>
        <p:spPr>
          <a:xfrm>
            <a:off x="533400" y="609600"/>
            <a:ext cx="8077200" cy="605151"/>
          </a:xfrm>
          <a:prstGeom prst="rect">
            <a:avLst/>
          </a:prstGeom>
        </p:spPr>
        <p:txBody>
          <a:bodyPr lIns="0" tIns="0" rIns="0" bIns="0" anchor="ctr"/>
          <a:lstStyle/>
          <a:p>
            <a:r>
              <a:rPr lang="en-US" b="1" kern="0" dirty="0">
                <a:solidFill>
                  <a:srgbClr val="FFFF00"/>
                </a:solidFill>
                <a:highlight>
                  <a:srgbClr val="008000"/>
                </a:highlight>
              </a:rPr>
              <a:t>Lab Practices – Create Menus under Theme “Twenty-Twenty-One”</a:t>
            </a:r>
          </a:p>
        </p:txBody>
      </p:sp>
      <p:sp>
        <p:nvSpPr>
          <p:cNvPr id="13" name="Content Placeholder 2">
            <a:extLst>
              <a:ext uri="{FF2B5EF4-FFF2-40B4-BE49-F238E27FC236}">
                <a16:creationId xmlns:a16="http://schemas.microsoft.com/office/drawing/2014/main" id="{5067A179-731E-4731-A4FF-D781498D748D}"/>
              </a:ext>
            </a:extLst>
          </p:cNvPr>
          <p:cNvSpPr txBox="1">
            <a:spLocks/>
          </p:cNvSpPr>
          <p:nvPr/>
        </p:nvSpPr>
        <p:spPr>
          <a:xfrm>
            <a:off x="533400" y="1214752"/>
            <a:ext cx="8305800" cy="943153"/>
          </a:xfrm>
          <a:prstGeom prst="rect">
            <a:avLst/>
          </a:prstGeom>
        </p:spPr>
        <p:txBody>
          <a:bodyPr/>
          <a:lstStyle/>
          <a:p>
            <a:r>
              <a:rPr lang="en-US" kern="0" dirty="0">
                <a:solidFill>
                  <a:sysClr val="windowText" lastClr="000000"/>
                </a:solidFill>
              </a:rPr>
              <a:t>1. Move your mouse to “Appearance” on main menu</a:t>
            </a:r>
          </a:p>
          <a:p>
            <a:r>
              <a:rPr lang="en-US" kern="0" dirty="0">
                <a:solidFill>
                  <a:sysClr val="windowText" lastClr="000000"/>
                </a:solidFill>
              </a:rPr>
              <a:t>2. Select “Menus” inside the pulldown menu</a:t>
            </a:r>
          </a:p>
          <a:p>
            <a:r>
              <a:rPr lang="en-US" kern="0" dirty="0">
                <a:solidFill>
                  <a:sysClr val="windowText" lastClr="000000"/>
                </a:solidFill>
              </a:rPr>
              <a:t>3. Click “Create a new menu”</a:t>
            </a:r>
          </a:p>
        </p:txBody>
      </p:sp>
    </p:spTree>
    <p:extLst>
      <p:ext uri="{BB962C8B-B14F-4D97-AF65-F5344CB8AC3E}">
        <p14:creationId xmlns:p14="http://schemas.microsoft.com/office/powerpoint/2010/main" val="1974614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8FC3728A-1714-45B7-9A20-5EE52D50D42F}" type="slidenum">
              <a:rPr lang="en-HK"/>
              <a:pPr/>
              <a:t>56</a:t>
            </a:fld>
            <a:endParaRPr lang="en-HK" dirty="0"/>
          </a:p>
        </p:txBody>
      </p:sp>
      <p:sp>
        <p:nvSpPr>
          <p:cNvPr id="5" name="TextBox 4"/>
          <p:cNvSpPr txBox="1"/>
          <p:nvPr/>
        </p:nvSpPr>
        <p:spPr>
          <a:xfrm>
            <a:off x="1738993" y="2179865"/>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In Menus</a:t>
            </a:r>
            <a:endParaRPr lang="en-GB" sz="1500" dirty="0">
              <a:solidFill>
                <a:prstClr val="black"/>
              </a:solidFill>
              <a:latin typeface="Calibri"/>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2343150" y="2647831"/>
            <a:ext cx="4457700" cy="2030329"/>
          </a:xfrm>
          <a:prstGeom prst="rect">
            <a:avLst/>
          </a:prstGeom>
          <a:effectLst>
            <a:outerShdw blurRad="63500" sx="102000" sy="102000" algn="ctr" rotWithShape="0">
              <a:prstClr val="black">
                <a:alpha val="40000"/>
              </a:prstClr>
            </a:outerShdw>
          </a:effectLst>
        </p:spPr>
      </p:pic>
      <p:sp>
        <p:nvSpPr>
          <p:cNvPr id="13" name="Rectangular Callout 12"/>
          <p:cNvSpPr/>
          <p:nvPr/>
        </p:nvSpPr>
        <p:spPr>
          <a:xfrm>
            <a:off x="7060990" y="2479947"/>
            <a:ext cx="1291442" cy="590766"/>
          </a:xfrm>
          <a:prstGeom prst="wedgeRectCallout">
            <a:avLst>
              <a:gd name="adj1" fmla="val -74234"/>
              <a:gd name="adj2" fmla="val 15739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5. Click Create Menu</a:t>
            </a:r>
          </a:p>
        </p:txBody>
      </p:sp>
      <p:sp>
        <p:nvSpPr>
          <p:cNvPr id="15" name="Rectangular Callout 14"/>
          <p:cNvSpPr/>
          <p:nvPr/>
        </p:nvSpPr>
        <p:spPr>
          <a:xfrm>
            <a:off x="4572000" y="4937901"/>
            <a:ext cx="1657245" cy="451264"/>
          </a:xfrm>
          <a:prstGeom prst="wedgeRectCallout">
            <a:avLst>
              <a:gd name="adj1" fmla="val 31025"/>
              <a:gd name="adj2" fmla="val -31621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4. Give a new menu name</a:t>
            </a:r>
          </a:p>
        </p:txBody>
      </p:sp>
      <p:sp>
        <p:nvSpPr>
          <p:cNvPr id="10" name="Title 1">
            <a:extLst>
              <a:ext uri="{FF2B5EF4-FFF2-40B4-BE49-F238E27FC236}">
                <a16:creationId xmlns:a16="http://schemas.microsoft.com/office/drawing/2014/main" id="{961CE973-390D-43DC-A67B-4AFD5672BD7A}"/>
              </a:ext>
            </a:extLst>
          </p:cNvPr>
          <p:cNvSpPr txBox="1">
            <a:spLocks/>
          </p:cNvSpPr>
          <p:nvPr/>
        </p:nvSpPr>
        <p:spPr>
          <a:xfrm>
            <a:off x="533400" y="609600"/>
            <a:ext cx="8077200" cy="605151"/>
          </a:xfrm>
          <a:prstGeom prst="rect">
            <a:avLst/>
          </a:prstGeom>
        </p:spPr>
        <p:txBody>
          <a:bodyPr lIns="0" tIns="0" rIns="0" bIns="0" anchor="ctr"/>
          <a:lstStyle/>
          <a:p>
            <a:r>
              <a:rPr lang="en-US" kern="0" dirty="0">
                <a:solidFill>
                  <a:srgbClr val="FFFF00"/>
                </a:solidFill>
                <a:highlight>
                  <a:srgbClr val="008000"/>
                </a:highlight>
              </a:rPr>
              <a:t>Continuous - </a:t>
            </a:r>
            <a:r>
              <a:rPr lang="en-US" b="1" kern="0" dirty="0">
                <a:solidFill>
                  <a:srgbClr val="FFFF00"/>
                </a:solidFill>
                <a:highlight>
                  <a:srgbClr val="008000"/>
                </a:highlight>
              </a:rPr>
              <a:t>Lab Practices – Create Menus under Theme “Twenty-Twenty-One”</a:t>
            </a:r>
            <a:endParaRPr lang="en-US" kern="0" dirty="0">
              <a:solidFill>
                <a:srgbClr val="FFFF00"/>
              </a:solidFill>
              <a:highlight>
                <a:srgbClr val="008000"/>
              </a:highlight>
            </a:endParaRPr>
          </a:p>
        </p:txBody>
      </p:sp>
      <p:sp>
        <p:nvSpPr>
          <p:cNvPr id="11" name="Content Placeholder 2">
            <a:extLst>
              <a:ext uri="{FF2B5EF4-FFF2-40B4-BE49-F238E27FC236}">
                <a16:creationId xmlns:a16="http://schemas.microsoft.com/office/drawing/2014/main" id="{2DC54CDD-811F-4A82-BE9C-2CF11D558915}"/>
              </a:ext>
            </a:extLst>
          </p:cNvPr>
          <p:cNvSpPr txBox="1">
            <a:spLocks/>
          </p:cNvSpPr>
          <p:nvPr/>
        </p:nvSpPr>
        <p:spPr>
          <a:xfrm>
            <a:off x="533400" y="1214753"/>
            <a:ext cx="8305800" cy="705372"/>
          </a:xfrm>
          <a:prstGeom prst="rect">
            <a:avLst/>
          </a:prstGeom>
        </p:spPr>
        <p:txBody>
          <a:bodyPr/>
          <a:lstStyle/>
          <a:p>
            <a:r>
              <a:rPr lang="en-US" kern="0" dirty="0">
                <a:solidFill>
                  <a:sysClr val="windowText" lastClr="000000"/>
                </a:solidFill>
              </a:rPr>
              <a:t>4. Give a new menu name (For example – put a new menu name – menu_2)  </a:t>
            </a:r>
          </a:p>
          <a:p>
            <a:pPr marL="0" lvl="1"/>
            <a:r>
              <a:rPr lang="en-US" kern="0" dirty="0">
                <a:solidFill>
                  <a:sysClr val="windowText" lastClr="000000"/>
                </a:solidFill>
              </a:rPr>
              <a:t>5. Click “Create Menu” button</a:t>
            </a:r>
          </a:p>
          <a:p>
            <a:endParaRPr lang="en-US" kern="0" dirty="0">
              <a:solidFill>
                <a:sysClr val="windowText" lastClr="000000"/>
              </a:solidFill>
            </a:endParaRPr>
          </a:p>
        </p:txBody>
      </p:sp>
    </p:spTree>
    <p:extLst>
      <p:ext uri="{BB962C8B-B14F-4D97-AF65-F5344CB8AC3E}">
        <p14:creationId xmlns:p14="http://schemas.microsoft.com/office/powerpoint/2010/main" val="68422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8FC3728A-1714-45B7-9A20-5EE52D50D42F}" type="slidenum">
              <a:rPr lang="en-HK"/>
              <a:pPr/>
              <a:t>57</a:t>
            </a:fld>
            <a:endParaRPr lang="en-HK" dirty="0"/>
          </a:p>
        </p:txBody>
      </p:sp>
      <p:sp>
        <p:nvSpPr>
          <p:cNvPr id="5" name="TextBox 4"/>
          <p:cNvSpPr txBox="1"/>
          <p:nvPr/>
        </p:nvSpPr>
        <p:spPr>
          <a:xfrm>
            <a:off x="1738993" y="2179865"/>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In Menus</a:t>
            </a:r>
            <a:endParaRPr lang="en-GB" sz="1500" dirty="0">
              <a:solidFill>
                <a:prstClr val="black"/>
              </a:solidFill>
              <a:latin typeface="Calibri"/>
            </a:endParaRPr>
          </a:p>
        </p:txBody>
      </p:sp>
      <p:sp>
        <p:nvSpPr>
          <p:cNvPr id="9" name="Rectangular Callout 8"/>
          <p:cNvSpPr/>
          <p:nvPr/>
        </p:nvSpPr>
        <p:spPr>
          <a:xfrm>
            <a:off x="1573456" y="2957136"/>
            <a:ext cx="1151165" cy="1234522"/>
          </a:xfrm>
          <a:prstGeom prst="wedgeRectCallout">
            <a:avLst>
              <a:gd name="adj1" fmla="val 73403"/>
              <a:gd name="adj2" fmla="val 1922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7. Select the menu items which you want to add in menu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3060394" y="2240869"/>
            <a:ext cx="4344614" cy="3431051"/>
          </a:xfrm>
          <a:prstGeom prst="rect">
            <a:avLst/>
          </a:prstGeom>
          <a:effectLst>
            <a:outerShdw blurRad="63500" sx="102000" sy="102000" algn="ctr" rotWithShape="0">
              <a:prstClr val="black">
                <a:alpha val="40000"/>
              </a:prstClr>
            </a:outerShdw>
          </a:effectLst>
        </p:spPr>
      </p:pic>
      <p:sp>
        <p:nvSpPr>
          <p:cNvPr id="13" name="Rectangular Callout 12"/>
          <p:cNvSpPr/>
          <p:nvPr/>
        </p:nvSpPr>
        <p:spPr>
          <a:xfrm>
            <a:off x="6921063" y="2119048"/>
            <a:ext cx="1604423" cy="523514"/>
          </a:xfrm>
          <a:prstGeom prst="wedgeRectCallout">
            <a:avLst>
              <a:gd name="adj1" fmla="val -178891"/>
              <a:gd name="adj2" fmla="val 9456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6. Select a menu to edit it</a:t>
            </a:r>
          </a:p>
        </p:txBody>
      </p:sp>
      <p:sp>
        <p:nvSpPr>
          <p:cNvPr id="14" name="Rectangular Callout 13"/>
          <p:cNvSpPr/>
          <p:nvPr/>
        </p:nvSpPr>
        <p:spPr>
          <a:xfrm>
            <a:off x="7018484" y="4101797"/>
            <a:ext cx="1805345" cy="806361"/>
          </a:xfrm>
          <a:prstGeom prst="wedgeRectCallout">
            <a:avLst>
              <a:gd name="adj1" fmla="val -100238"/>
              <a:gd name="adj2" fmla="val -7759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Add menu items from the column on the left</a:t>
            </a:r>
          </a:p>
        </p:txBody>
      </p:sp>
      <p:sp>
        <p:nvSpPr>
          <p:cNvPr id="15" name="Rectangular Callout 14"/>
          <p:cNvSpPr/>
          <p:nvPr/>
        </p:nvSpPr>
        <p:spPr>
          <a:xfrm>
            <a:off x="7543800" y="5044951"/>
            <a:ext cx="1280029" cy="483769"/>
          </a:xfrm>
          <a:prstGeom prst="wedgeRectCallout">
            <a:avLst>
              <a:gd name="adj1" fmla="val -67827"/>
              <a:gd name="adj2" fmla="val -2733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9. Save Menu</a:t>
            </a:r>
          </a:p>
        </p:txBody>
      </p:sp>
      <p:sp>
        <p:nvSpPr>
          <p:cNvPr id="19" name="Rectangular Callout 18"/>
          <p:cNvSpPr/>
          <p:nvPr/>
        </p:nvSpPr>
        <p:spPr>
          <a:xfrm>
            <a:off x="4946224" y="5531963"/>
            <a:ext cx="1734632" cy="760038"/>
          </a:xfrm>
          <a:prstGeom prst="wedgeRectCallout">
            <a:avLst>
              <a:gd name="adj1" fmla="val -40944"/>
              <a:gd name="adj2" fmla="val -167425"/>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8. Select the menu’s display location</a:t>
            </a:r>
          </a:p>
        </p:txBody>
      </p:sp>
      <p:sp>
        <p:nvSpPr>
          <p:cNvPr id="16" name="Title 1">
            <a:extLst>
              <a:ext uri="{FF2B5EF4-FFF2-40B4-BE49-F238E27FC236}">
                <a16:creationId xmlns:a16="http://schemas.microsoft.com/office/drawing/2014/main" id="{F9F92AEB-E74E-4FFD-87D2-2D7D397BB61B}"/>
              </a:ext>
            </a:extLst>
          </p:cNvPr>
          <p:cNvSpPr txBox="1">
            <a:spLocks/>
          </p:cNvSpPr>
          <p:nvPr/>
        </p:nvSpPr>
        <p:spPr>
          <a:xfrm>
            <a:off x="533400" y="609600"/>
            <a:ext cx="8077200" cy="605151"/>
          </a:xfrm>
          <a:prstGeom prst="rect">
            <a:avLst/>
          </a:prstGeom>
        </p:spPr>
        <p:txBody>
          <a:bodyPr lIns="0" tIns="0" rIns="0" bIns="0" anchor="ctr"/>
          <a:lstStyle/>
          <a:p>
            <a:r>
              <a:rPr lang="en-US" kern="0" dirty="0">
                <a:solidFill>
                  <a:srgbClr val="FFFF00"/>
                </a:solidFill>
                <a:highlight>
                  <a:srgbClr val="008000"/>
                </a:highlight>
              </a:rPr>
              <a:t>Continuous </a:t>
            </a:r>
            <a:r>
              <a:rPr lang="en-US" b="1" kern="0" dirty="0">
                <a:solidFill>
                  <a:srgbClr val="FFFF00"/>
                </a:solidFill>
                <a:highlight>
                  <a:srgbClr val="008000"/>
                </a:highlight>
              </a:rPr>
              <a:t>Lab Practices – Create Menus under Theme “Twenty-Twenty-One”</a:t>
            </a:r>
            <a:endParaRPr lang="en-US" kern="0" dirty="0">
              <a:solidFill>
                <a:srgbClr val="FFFF00"/>
              </a:solidFill>
              <a:highlight>
                <a:srgbClr val="008000"/>
              </a:highlight>
            </a:endParaRPr>
          </a:p>
        </p:txBody>
      </p:sp>
      <p:sp>
        <p:nvSpPr>
          <p:cNvPr id="17" name="Content Placeholder 2">
            <a:extLst>
              <a:ext uri="{FF2B5EF4-FFF2-40B4-BE49-F238E27FC236}">
                <a16:creationId xmlns:a16="http://schemas.microsoft.com/office/drawing/2014/main" id="{2B2F117F-3542-4E6D-9C31-6E6357E9076E}"/>
              </a:ext>
            </a:extLst>
          </p:cNvPr>
          <p:cNvSpPr txBox="1">
            <a:spLocks/>
          </p:cNvSpPr>
          <p:nvPr/>
        </p:nvSpPr>
        <p:spPr>
          <a:xfrm>
            <a:off x="381000" y="1214752"/>
            <a:ext cx="8458200" cy="943153"/>
          </a:xfrm>
          <a:prstGeom prst="rect">
            <a:avLst/>
          </a:prstGeom>
        </p:spPr>
        <p:txBody>
          <a:bodyPr/>
          <a:lstStyle/>
          <a:p>
            <a:r>
              <a:rPr lang="en-US" kern="0" dirty="0">
                <a:solidFill>
                  <a:sysClr val="windowText" lastClr="000000"/>
                </a:solidFill>
              </a:rPr>
              <a:t>6. Select a menu to edit it (For example – menu_2) </a:t>
            </a:r>
          </a:p>
          <a:p>
            <a:pPr marL="0" lvl="1"/>
            <a:r>
              <a:rPr lang="en-US" kern="0" dirty="0">
                <a:solidFill>
                  <a:sysClr val="windowText" lastClr="000000"/>
                </a:solidFill>
              </a:rPr>
              <a:t>7. Select the menu items which you want to add in menu </a:t>
            </a:r>
          </a:p>
          <a:p>
            <a:pPr marL="0" lvl="1"/>
            <a:r>
              <a:rPr lang="en-US" kern="0" dirty="0">
                <a:solidFill>
                  <a:sysClr val="windowText" lastClr="000000"/>
                </a:solidFill>
              </a:rPr>
              <a:t>8 &amp; 9. Select the menu’s display location. Press “Save Menu” button to save your settings.</a:t>
            </a:r>
          </a:p>
          <a:p>
            <a:endParaRPr lang="en-US" kern="0" dirty="0">
              <a:solidFill>
                <a:sysClr val="windowText" lastClr="000000"/>
              </a:solidFill>
            </a:endParaRPr>
          </a:p>
        </p:txBody>
      </p:sp>
    </p:spTree>
    <p:extLst>
      <p:ext uri="{BB962C8B-B14F-4D97-AF65-F5344CB8AC3E}">
        <p14:creationId xmlns:p14="http://schemas.microsoft.com/office/powerpoint/2010/main" val="1916335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8FC3728A-1714-45B7-9A20-5EE52D50D42F}" type="slidenum">
              <a:rPr lang="en-HK"/>
              <a:pPr/>
              <a:t>58</a:t>
            </a:fld>
            <a:endParaRPr lang="en-HK" dirty="0"/>
          </a:p>
        </p:txBody>
      </p:sp>
      <p:sp>
        <p:nvSpPr>
          <p:cNvPr id="5" name="TextBox 4"/>
          <p:cNvSpPr txBox="1"/>
          <p:nvPr/>
        </p:nvSpPr>
        <p:spPr>
          <a:xfrm>
            <a:off x="1738993" y="2179865"/>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In Menus</a:t>
            </a:r>
            <a:endParaRPr lang="en-GB" sz="1500" dirty="0">
              <a:solidFill>
                <a:prstClr val="black"/>
              </a:solidFill>
              <a:latin typeface="Calibri"/>
            </a:endParaRPr>
          </a:p>
        </p:txBody>
      </p:sp>
      <p:sp>
        <p:nvSpPr>
          <p:cNvPr id="9" name="Rectangular Callout 8"/>
          <p:cNvSpPr/>
          <p:nvPr/>
        </p:nvSpPr>
        <p:spPr>
          <a:xfrm>
            <a:off x="1612870" y="2811739"/>
            <a:ext cx="1151165" cy="1234522"/>
          </a:xfrm>
          <a:prstGeom prst="wedgeRectCallout">
            <a:avLst>
              <a:gd name="adj1" fmla="val 3557"/>
              <a:gd name="adj2" fmla="val 13798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The Menu has been successfully deleted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3533359" y="2083650"/>
            <a:ext cx="4344614" cy="2975671"/>
          </a:xfrm>
          <a:prstGeom prst="rect">
            <a:avLst/>
          </a:prstGeom>
          <a:effectLst>
            <a:outerShdw blurRad="63500" sx="102000" sy="102000" algn="ctr" rotWithShape="0">
              <a:prstClr val="black">
                <a:alpha val="40000"/>
              </a:prstClr>
            </a:outerShdw>
          </a:effectLst>
        </p:spPr>
      </p:pic>
      <p:sp>
        <p:nvSpPr>
          <p:cNvPr id="13" name="Rectangular Callout 12"/>
          <p:cNvSpPr/>
          <p:nvPr/>
        </p:nvSpPr>
        <p:spPr>
          <a:xfrm>
            <a:off x="6666881" y="2083650"/>
            <a:ext cx="1604423" cy="523514"/>
          </a:xfrm>
          <a:prstGeom prst="wedgeRectCallout">
            <a:avLst>
              <a:gd name="adj1" fmla="val -133690"/>
              <a:gd name="adj2" fmla="val 67466"/>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1. Select a menu to delete it</a:t>
            </a:r>
          </a:p>
        </p:txBody>
      </p:sp>
      <p:sp>
        <p:nvSpPr>
          <p:cNvPr id="19" name="Rectangular Callout 18"/>
          <p:cNvSpPr/>
          <p:nvPr/>
        </p:nvSpPr>
        <p:spPr>
          <a:xfrm>
            <a:off x="5500633" y="4823586"/>
            <a:ext cx="1734632" cy="457778"/>
          </a:xfrm>
          <a:prstGeom prst="wedgeRectCallout">
            <a:avLst>
              <a:gd name="adj1" fmla="val -45333"/>
              <a:gd name="adj2" fmla="val -95709"/>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2. Click “Delete Menu”</a:t>
            </a:r>
          </a:p>
        </p:txBody>
      </p:sp>
      <p:pic>
        <p:nvPicPr>
          <p:cNvPr id="4" name="Picture 3">
            <a:extLst>
              <a:ext uri="{FF2B5EF4-FFF2-40B4-BE49-F238E27FC236}">
                <a16:creationId xmlns:a16="http://schemas.microsoft.com/office/drawing/2014/main" id="{E1E015A3-81A9-4F09-9D20-BE9B191C725F}"/>
              </a:ext>
            </a:extLst>
          </p:cNvPr>
          <p:cNvPicPr>
            <a:picLocks noChangeAspect="1"/>
          </p:cNvPicPr>
          <p:nvPr/>
        </p:nvPicPr>
        <p:blipFill>
          <a:blip r:embed="rId3"/>
          <a:stretch>
            <a:fillRect/>
          </a:stretch>
        </p:blipFill>
        <p:spPr>
          <a:xfrm>
            <a:off x="632593" y="5211469"/>
            <a:ext cx="4761008" cy="525826"/>
          </a:xfrm>
          <a:prstGeom prst="rect">
            <a:avLst/>
          </a:prstGeom>
        </p:spPr>
      </p:pic>
      <p:sp>
        <p:nvSpPr>
          <p:cNvPr id="10" name="Title 1">
            <a:extLst>
              <a:ext uri="{FF2B5EF4-FFF2-40B4-BE49-F238E27FC236}">
                <a16:creationId xmlns:a16="http://schemas.microsoft.com/office/drawing/2014/main" id="{F074D662-3EFF-4BAE-B9CA-A390A9D330F9}"/>
              </a:ext>
            </a:extLst>
          </p:cNvPr>
          <p:cNvSpPr txBox="1">
            <a:spLocks/>
          </p:cNvSpPr>
          <p:nvPr/>
        </p:nvSpPr>
        <p:spPr>
          <a:xfrm>
            <a:off x="533400" y="609600"/>
            <a:ext cx="8077200" cy="605151"/>
          </a:xfrm>
          <a:prstGeom prst="rect">
            <a:avLst/>
          </a:prstGeom>
        </p:spPr>
        <p:txBody>
          <a:bodyPr lIns="0" tIns="0" rIns="0" bIns="0" anchor="ctr"/>
          <a:lstStyle/>
          <a:p>
            <a:r>
              <a:rPr lang="en-US" kern="0" dirty="0">
                <a:solidFill>
                  <a:srgbClr val="FFFF00"/>
                </a:solidFill>
                <a:highlight>
                  <a:srgbClr val="008000"/>
                </a:highlight>
              </a:rPr>
              <a:t>(Optional) </a:t>
            </a:r>
            <a:r>
              <a:rPr lang="en-US" b="1" kern="0" dirty="0">
                <a:solidFill>
                  <a:srgbClr val="FFFF00"/>
                </a:solidFill>
                <a:highlight>
                  <a:srgbClr val="008000"/>
                </a:highlight>
              </a:rPr>
              <a:t>Lab Practices – Delete Menus under Theme “Twenty-Twenty-One”</a:t>
            </a:r>
            <a:endParaRPr lang="en-US" kern="0" dirty="0">
              <a:solidFill>
                <a:srgbClr val="FFFF00"/>
              </a:solidFill>
              <a:highlight>
                <a:srgbClr val="008000"/>
              </a:highlight>
            </a:endParaRPr>
          </a:p>
        </p:txBody>
      </p:sp>
      <p:sp>
        <p:nvSpPr>
          <p:cNvPr id="11" name="Content Placeholder 2">
            <a:extLst>
              <a:ext uri="{FF2B5EF4-FFF2-40B4-BE49-F238E27FC236}">
                <a16:creationId xmlns:a16="http://schemas.microsoft.com/office/drawing/2014/main" id="{03A77EC8-C083-4011-85F8-7607421B4498}"/>
              </a:ext>
            </a:extLst>
          </p:cNvPr>
          <p:cNvSpPr txBox="1">
            <a:spLocks/>
          </p:cNvSpPr>
          <p:nvPr/>
        </p:nvSpPr>
        <p:spPr>
          <a:xfrm>
            <a:off x="499353" y="1109510"/>
            <a:ext cx="8305800" cy="665431"/>
          </a:xfrm>
          <a:prstGeom prst="rect">
            <a:avLst/>
          </a:prstGeom>
        </p:spPr>
        <p:txBody>
          <a:bodyPr/>
          <a:lstStyle/>
          <a:p>
            <a:r>
              <a:rPr lang="en-US" kern="0" dirty="0">
                <a:solidFill>
                  <a:sysClr val="windowText" lastClr="000000"/>
                </a:solidFill>
              </a:rPr>
              <a:t>1. Select a menu to delete it </a:t>
            </a:r>
          </a:p>
          <a:p>
            <a:pPr marL="0" lvl="1"/>
            <a:r>
              <a:rPr lang="en-US" kern="0" dirty="0">
                <a:solidFill>
                  <a:sysClr val="windowText" lastClr="000000"/>
                </a:solidFill>
              </a:rPr>
              <a:t>2. Click “Delete Menu” link to delete the unnecessary menu.</a:t>
            </a:r>
          </a:p>
          <a:p>
            <a:endParaRPr lang="en-US" kern="0" dirty="0">
              <a:solidFill>
                <a:sysClr val="windowText" lastClr="000000"/>
              </a:solidFill>
            </a:endParaRPr>
          </a:p>
        </p:txBody>
      </p:sp>
    </p:spTree>
    <p:extLst>
      <p:ext uri="{BB962C8B-B14F-4D97-AF65-F5344CB8AC3E}">
        <p14:creationId xmlns:p14="http://schemas.microsoft.com/office/powerpoint/2010/main" val="3249786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defRPr/>
            </a:pPr>
            <a:r>
              <a:rPr lang="en-US" sz="3600" b="1" kern="1200" dirty="0">
                <a:solidFill>
                  <a:srgbClr val="7030A0"/>
                </a:solidFill>
                <a:latin typeface="+mn-lt"/>
                <a:ea typeface="+mn-ea"/>
                <a:cs typeface="+mn-cs"/>
              </a:rPr>
              <a:t>Configure WP settings </a:t>
            </a:r>
          </a:p>
        </p:txBody>
      </p:sp>
      <p:sp>
        <p:nvSpPr>
          <p:cNvPr id="3" name="Slide Number Placeholder 2"/>
          <p:cNvSpPr>
            <a:spLocks noGrp="1"/>
          </p:cNvSpPr>
          <p:nvPr>
            <p:ph type="sldNum" sz="quarter" idx="4294967295"/>
          </p:nvPr>
        </p:nvSpPr>
        <p:spPr/>
        <p:txBody>
          <a:bodyPr/>
          <a:lstStyle/>
          <a:p>
            <a:fld id="{8FC3728A-1714-45B7-9A20-5EE52D50D42F}" type="slidenum">
              <a:rPr lang="en-HK"/>
              <a:pPr/>
              <a:t>59</a:t>
            </a:fld>
            <a:endParaRPr lang="en-HK" dirty="0"/>
          </a:p>
        </p:txBody>
      </p:sp>
      <p:sp>
        <p:nvSpPr>
          <p:cNvPr id="5" name="TextBox 4"/>
          <p:cNvSpPr txBox="1"/>
          <p:nvPr/>
        </p:nvSpPr>
        <p:spPr>
          <a:xfrm>
            <a:off x="1730829" y="2007566"/>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Settings menu</a:t>
            </a:r>
            <a:endParaRPr lang="en-GB" sz="1500" dirty="0">
              <a:solidFill>
                <a:prstClr val="black"/>
              </a:solidFill>
              <a:latin typeface="Calibri"/>
            </a:endParaRPr>
          </a:p>
        </p:txBody>
      </p:sp>
      <p:pic>
        <p:nvPicPr>
          <p:cNvPr id="7" name="Picture 6">
            <a:extLst>
              <a:ext uri="{FF2B5EF4-FFF2-40B4-BE49-F238E27FC236}">
                <a16:creationId xmlns:a16="http://schemas.microsoft.com/office/drawing/2014/main" id="{394D53FB-2043-0C40-BF55-EA25F4EA9CB8}"/>
              </a:ext>
            </a:extLst>
          </p:cNvPr>
          <p:cNvPicPr>
            <a:picLocks noChangeAspect="1"/>
          </p:cNvPicPr>
          <p:nvPr/>
        </p:nvPicPr>
        <p:blipFill>
          <a:blip r:embed="rId2"/>
          <a:stretch>
            <a:fillRect/>
          </a:stretch>
        </p:blipFill>
        <p:spPr>
          <a:xfrm>
            <a:off x="3951605" y="2733675"/>
            <a:ext cx="1543050" cy="2914650"/>
          </a:xfrm>
          <a:prstGeom prst="rect">
            <a:avLst/>
          </a:prstGeom>
        </p:spPr>
      </p:pic>
      <p:sp>
        <p:nvSpPr>
          <p:cNvPr id="8" name="Rectangular Callout 11">
            <a:extLst>
              <a:ext uri="{FF2B5EF4-FFF2-40B4-BE49-F238E27FC236}">
                <a16:creationId xmlns:a16="http://schemas.microsoft.com/office/drawing/2014/main" id="{50CE0E1D-B611-BCD4-3785-3BEF5AD10A6C}"/>
              </a:ext>
            </a:extLst>
          </p:cNvPr>
          <p:cNvSpPr/>
          <p:nvPr/>
        </p:nvSpPr>
        <p:spPr>
          <a:xfrm>
            <a:off x="1910534" y="3429000"/>
            <a:ext cx="1817320" cy="716652"/>
          </a:xfrm>
          <a:prstGeom prst="wedgeRectCallout">
            <a:avLst>
              <a:gd name="adj1" fmla="val 60799"/>
              <a:gd name="adj2" fmla="val -12928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1. Select “Settings” in main menu at the left-hand side</a:t>
            </a:r>
          </a:p>
        </p:txBody>
      </p:sp>
      <p:sp>
        <p:nvSpPr>
          <p:cNvPr id="9" name="Rectangular Callout 12">
            <a:extLst>
              <a:ext uri="{FF2B5EF4-FFF2-40B4-BE49-F238E27FC236}">
                <a16:creationId xmlns:a16="http://schemas.microsoft.com/office/drawing/2014/main" id="{32DFDBCC-43A6-82E0-6A4F-DAA809392C28}"/>
              </a:ext>
            </a:extLst>
          </p:cNvPr>
          <p:cNvSpPr/>
          <p:nvPr/>
        </p:nvSpPr>
        <p:spPr>
          <a:xfrm>
            <a:off x="5840780" y="3626748"/>
            <a:ext cx="1359354" cy="433021"/>
          </a:xfrm>
          <a:prstGeom prst="wedgeRectCallout">
            <a:avLst>
              <a:gd name="adj1" fmla="val -116633"/>
              <a:gd name="adj2" fmla="val 16769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2. Click Setting items</a:t>
            </a:r>
          </a:p>
        </p:txBody>
      </p:sp>
    </p:spTree>
    <p:extLst>
      <p:ext uri="{BB962C8B-B14F-4D97-AF65-F5344CB8AC3E}">
        <p14:creationId xmlns:p14="http://schemas.microsoft.com/office/powerpoint/2010/main" val="60658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A content management system (CMS) is a software that facilitates creating, editing, organizing, and publishing content. WordPress is a Content Management System, that allows you to create and publish your content on the web.</a:t>
            </a:r>
          </a:p>
          <a:p>
            <a:r>
              <a:rPr lang="en-US" sz="2300" dirty="0"/>
              <a:t>Free and open-source Content Management System (CMS) written in PHP [GPLv2+]</a:t>
            </a:r>
          </a:p>
          <a:p>
            <a:r>
              <a:rPr lang="en-US" sz="2300" dirty="0"/>
              <a:t>First release on May 27, 2003</a:t>
            </a:r>
          </a:p>
          <a:p>
            <a:r>
              <a:rPr lang="en-US" sz="2300" dirty="0"/>
              <a:t>33.6% of the top 10 million websites</a:t>
            </a:r>
          </a:p>
          <a:p>
            <a:r>
              <a:rPr lang="en-US" sz="2300" dirty="0"/>
              <a:t>There are tons of online resources, more than 3,000 themes and 50,000 plugins are available for developing projects on WordPress</a:t>
            </a:r>
          </a:p>
        </p:txBody>
      </p:sp>
      <p:sp>
        <p:nvSpPr>
          <p:cNvPr id="6" name="CustomShape 1"/>
          <p:cNvSpPr/>
          <p:nvPr/>
        </p:nvSpPr>
        <p:spPr>
          <a:xfrm>
            <a:off x="212271"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latin typeface="Calibri"/>
              </a:rPr>
              <a:t>About WordPress</a:t>
            </a:r>
            <a:endParaRPr kumimoji="0" lang="en-US" sz="3600" b="1" i="0" u="none" strike="noStrike" kern="1200" cap="none" spc="0" normalizeH="0" baseline="0" noProof="0" dirty="0">
              <a:ln>
                <a:noFill/>
              </a:ln>
              <a:solidFill>
                <a:srgbClr val="7030A0"/>
              </a:solidFill>
              <a:effectLst/>
              <a:uLnTx/>
              <a:uFillTx/>
              <a:latin typeface="Arial"/>
            </a:endParaRPr>
          </a:p>
        </p:txBody>
      </p:sp>
    </p:spTree>
    <p:extLst>
      <p:ext uri="{BB962C8B-B14F-4D97-AF65-F5344CB8AC3E}">
        <p14:creationId xmlns:p14="http://schemas.microsoft.com/office/powerpoint/2010/main" val="14544687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defRPr/>
            </a:pPr>
            <a:r>
              <a:rPr lang="en-US" sz="3600" b="1" kern="1200" dirty="0">
                <a:solidFill>
                  <a:srgbClr val="7030A0"/>
                </a:solidFill>
                <a:latin typeface="+mn-lt"/>
                <a:ea typeface="+mn-ea"/>
                <a:cs typeface="+mn-cs"/>
              </a:rPr>
              <a:t>Configure WP settings </a:t>
            </a:r>
          </a:p>
        </p:txBody>
      </p:sp>
      <p:sp>
        <p:nvSpPr>
          <p:cNvPr id="3" name="Slide Number Placeholder 2"/>
          <p:cNvSpPr>
            <a:spLocks noGrp="1"/>
          </p:cNvSpPr>
          <p:nvPr>
            <p:ph type="sldNum" sz="quarter" idx="4294967295"/>
          </p:nvPr>
        </p:nvSpPr>
        <p:spPr/>
        <p:txBody>
          <a:bodyPr/>
          <a:lstStyle/>
          <a:p>
            <a:fld id="{8FC3728A-1714-45B7-9A20-5EE52D50D42F}" type="slidenum">
              <a:rPr lang="en-HK"/>
              <a:pPr/>
              <a:t>60</a:t>
            </a:fld>
            <a:endParaRPr lang="en-HK" dirty="0"/>
          </a:p>
        </p:txBody>
      </p:sp>
      <p:sp>
        <p:nvSpPr>
          <p:cNvPr id="5" name="TextBox 4"/>
          <p:cNvSpPr txBox="1"/>
          <p:nvPr/>
        </p:nvSpPr>
        <p:spPr>
          <a:xfrm>
            <a:off x="802829" y="1677425"/>
            <a:ext cx="3143250"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prstClr val="black"/>
                </a:solidFill>
                <a:latin typeface="Calibri"/>
              </a:rPr>
              <a:t>Settings menu</a:t>
            </a:r>
            <a:endParaRPr lang="en-GB" sz="1500" dirty="0">
              <a:solidFill>
                <a:prstClr val="black"/>
              </a:solidFill>
              <a:latin typeface="Calibri"/>
            </a:endParaRPr>
          </a:p>
        </p:txBody>
      </p:sp>
      <p:pic>
        <p:nvPicPr>
          <p:cNvPr id="7" name="Picture 6">
            <a:extLst>
              <a:ext uri="{FF2B5EF4-FFF2-40B4-BE49-F238E27FC236}">
                <a16:creationId xmlns:a16="http://schemas.microsoft.com/office/drawing/2014/main" id="{DAF5F213-666E-C5BF-4F90-DC1F0490EAC4}"/>
              </a:ext>
            </a:extLst>
          </p:cNvPr>
          <p:cNvPicPr>
            <a:picLocks noChangeAspect="1"/>
          </p:cNvPicPr>
          <p:nvPr/>
        </p:nvPicPr>
        <p:blipFill>
          <a:blip r:embed="rId2"/>
          <a:stretch>
            <a:fillRect/>
          </a:stretch>
        </p:blipFill>
        <p:spPr>
          <a:xfrm>
            <a:off x="2407399" y="1509957"/>
            <a:ext cx="5766148" cy="4938363"/>
          </a:xfrm>
          <a:prstGeom prst="rect">
            <a:avLst/>
          </a:prstGeom>
        </p:spPr>
      </p:pic>
      <p:sp>
        <p:nvSpPr>
          <p:cNvPr id="8" name="Rectangular Callout 9">
            <a:extLst>
              <a:ext uri="{FF2B5EF4-FFF2-40B4-BE49-F238E27FC236}">
                <a16:creationId xmlns:a16="http://schemas.microsoft.com/office/drawing/2014/main" id="{CCBBA8CB-DCB4-6613-AFAE-2BB93AD70619}"/>
              </a:ext>
            </a:extLst>
          </p:cNvPr>
          <p:cNvSpPr/>
          <p:nvPr/>
        </p:nvSpPr>
        <p:spPr>
          <a:xfrm>
            <a:off x="882187" y="2912864"/>
            <a:ext cx="1359354" cy="433021"/>
          </a:xfrm>
          <a:prstGeom prst="wedgeRectCallout">
            <a:avLst>
              <a:gd name="adj1" fmla="val 70092"/>
              <a:gd name="adj2" fmla="val 164052"/>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1. Select Setting items</a:t>
            </a:r>
          </a:p>
        </p:txBody>
      </p:sp>
      <p:sp>
        <p:nvSpPr>
          <p:cNvPr id="9" name="Rectangular Callout 11">
            <a:extLst>
              <a:ext uri="{FF2B5EF4-FFF2-40B4-BE49-F238E27FC236}">
                <a16:creationId xmlns:a16="http://schemas.microsoft.com/office/drawing/2014/main" id="{63E87877-B3E2-D311-52EB-24B58EF7173B}"/>
              </a:ext>
            </a:extLst>
          </p:cNvPr>
          <p:cNvSpPr/>
          <p:nvPr/>
        </p:nvSpPr>
        <p:spPr>
          <a:xfrm>
            <a:off x="6553080" y="5076272"/>
            <a:ext cx="1817320" cy="1007368"/>
          </a:xfrm>
          <a:prstGeom prst="wedgeRectCallout">
            <a:avLst>
              <a:gd name="adj1" fmla="val -191618"/>
              <a:gd name="adj2" fmla="val 7424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2. Config your options and press “Save Changes” to complete</a:t>
            </a:r>
          </a:p>
        </p:txBody>
      </p:sp>
    </p:spTree>
    <p:extLst>
      <p:ext uri="{BB962C8B-B14F-4D97-AF65-F5344CB8AC3E}">
        <p14:creationId xmlns:p14="http://schemas.microsoft.com/office/powerpoint/2010/main" val="2841170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p:nvPr>
        </p:nvSpPr>
        <p:spPr>
          <a:xfrm>
            <a:off x="457200" y="872553"/>
            <a:ext cx="2914649" cy="1337247"/>
          </a:xfrm>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PMingLiU" panose="02020500000000000000" pitchFamily="18" charset="-120"/>
                <a:cs typeface="Times New Roman" panose="02020603050405020304" pitchFamily="18" charset="0"/>
              </a:rPr>
              <a:t>WordPress Block Builder</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PMingLiU" panose="02020500000000000000" pitchFamily="18" charset="-120"/>
                <a:cs typeface="Times New Roman" panose="02020603050405020304" pitchFamily="18" charset="0"/>
              </a:rPr>
              <a:t>Gutenberg list view is being called after WP 5.8</a:t>
            </a:r>
          </a:p>
          <a:p>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100" dirty="0">
                <a:effectLst/>
                <a:latin typeface="Calibri" panose="020F0502020204030204" pitchFamily="34" charset="0"/>
                <a:ea typeface="PMingLiU" panose="02020500000000000000" pitchFamily="18" charset="-120"/>
                <a:cs typeface="Times New Roman" panose="02020603050405020304" pitchFamily="18" charset="0"/>
              </a:rPr>
              <a:t>Previous – pop-up view window</a:t>
            </a:r>
            <a:r>
              <a:rPr lang="en-US" sz="1100" dirty="0">
                <a:latin typeface="Calibri" panose="020F0502020204030204" pitchFamily="34" charset="0"/>
                <a:ea typeface="PMingLiU" panose="02020500000000000000" pitchFamily="18" charset="-120"/>
                <a:cs typeface="Times New Roman" panose="02020603050405020304" pitchFamily="18" charset="0"/>
              </a:rPr>
              <a:t> </a:t>
            </a:r>
            <a:r>
              <a:rPr lang="en-US" sz="1100" dirty="0">
                <a:effectLst/>
                <a:latin typeface="Calibri" panose="020F0502020204030204" pitchFamily="34" charset="0"/>
                <a:ea typeface="PMingLiU" panose="02020500000000000000" pitchFamily="18" charset="-120"/>
                <a:cs typeface="Times New Roman" panose="02020603050405020304" pitchFamily="18" charset="0"/>
              </a:rPr>
              <a:t>only;  </a:t>
            </a:r>
          </a:p>
          <a:p>
            <a:r>
              <a:rPr lang="en-US" sz="1100" dirty="0">
                <a:effectLst/>
                <a:latin typeface="Calibri" panose="020F0502020204030204" pitchFamily="34" charset="0"/>
                <a:ea typeface="PMingLiU" panose="02020500000000000000" pitchFamily="18" charset="-120"/>
                <a:cs typeface="Times New Roman" panose="02020603050405020304" pitchFamily="18" charset="0"/>
              </a:rPr>
              <a:t>Now – full list view window available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endParaRPr lang="en-US" dirty="0"/>
          </a:p>
        </p:txBody>
      </p:sp>
      <p:sp>
        <p:nvSpPr>
          <p:cNvPr id="2" name="Title 1"/>
          <p:cNvSpPr>
            <a:spLocks noGrp="1"/>
          </p:cNvSpPr>
          <p:nvPr>
            <p:ph type="title"/>
          </p:nvPr>
        </p:nvSpPr>
        <p:spPr>
          <a:xfrm>
            <a:off x="457200" y="548640"/>
            <a:ext cx="8229240" cy="323913"/>
          </a:xfrm>
        </p:spPr>
        <p:txBody>
          <a:bodyPr/>
          <a:lstStyle/>
          <a:p>
            <a:pPr algn="ctr"/>
            <a:r>
              <a:rPr lang="en-US" b="1" dirty="0">
                <a:solidFill>
                  <a:srgbClr val="7030A0"/>
                </a:solidFill>
              </a:rPr>
              <a:t>Block List View</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19916"/>
            <a:ext cx="6019800" cy="4077500"/>
          </a:xfrm>
          <a:prstGeom prst="rect">
            <a:avLst/>
          </a:prstGeom>
        </p:spPr>
      </p:pic>
      <p:pic>
        <p:nvPicPr>
          <p:cNvPr id="5" name="Picture 4">
            <a:extLst>
              <a:ext uri="{FF2B5EF4-FFF2-40B4-BE49-F238E27FC236}">
                <a16:creationId xmlns:a16="http://schemas.microsoft.com/office/drawing/2014/main" id="{CCE452CB-1E68-517D-2970-4E9821B4DC7B}"/>
              </a:ext>
            </a:extLst>
          </p:cNvPr>
          <p:cNvPicPr>
            <a:picLocks noChangeAspect="1"/>
          </p:cNvPicPr>
          <p:nvPr/>
        </p:nvPicPr>
        <p:blipFill>
          <a:blip r:embed="rId3"/>
          <a:stretch>
            <a:fillRect/>
          </a:stretch>
        </p:blipFill>
        <p:spPr>
          <a:xfrm>
            <a:off x="3371849" y="872553"/>
            <a:ext cx="5538497" cy="1447363"/>
          </a:xfrm>
          <a:prstGeom prst="rect">
            <a:avLst/>
          </a:prstGeom>
        </p:spPr>
      </p:pic>
    </p:spTree>
    <p:extLst>
      <p:ext uri="{BB962C8B-B14F-4D97-AF65-F5344CB8AC3E}">
        <p14:creationId xmlns:p14="http://schemas.microsoft.com/office/powerpoint/2010/main" val="1109896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p:nvPr>
        </p:nvSpPr>
        <p:spPr>
          <a:xfrm>
            <a:off x="457200" y="872553"/>
            <a:ext cx="8424862" cy="1413447"/>
          </a:xfrm>
        </p:spPr>
        <p:txBody>
          <a:bodyPr/>
          <a:lstStyle/>
          <a:p>
            <a:pPr marL="0" marR="0">
              <a:lnSpc>
                <a:spcPct val="107000"/>
              </a:lnSpc>
              <a:spcBef>
                <a:spcPts val="0"/>
              </a:spcBef>
              <a:spcAft>
                <a:spcPts val="800"/>
              </a:spcAft>
            </a:pPr>
            <a:r>
              <a:rPr lang="en-US" sz="1200" dirty="0"/>
              <a:t>1 Click “Group”;</a:t>
            </a:r>
          </a:p>
          <a:p>
            <a:pPr marL="0" marR="0">
              <a:lnSpc>
                <a:spcPct val="107000"/>
              </a:lnSpc>
              <a:spcBef>
                <a:spcPts val="0"/>
              </a:spcBef>
              <a:spcAft>
                <a:spcPts val="800"/>
              </a:spcAft>
            </a:pPr>
            <a:r>
              <a:rPr lang="en-US" sz="1200" dirty="0"/>
              <a:t>2 Click “Block” and put the name / title inside the field of “HTML anchor”;</a:t>
            </a:r>
          </a:p>
          <a:p>
            <a:pPr>
              <a:lnSpc>
                <a:spcPct val="107000"/>
              </a:lnSpc>
              <a:spcAft>
                <a:spcPts val="800"/>
              </a:spcAft>
            </a:pPr>
            <a:r>
              <a:rPr lang="en-US" sz="1200" dirty="0"/>
              <a:t>3 “History” will be put on right next to the Group in List View. You can put a HTML anchor into all of these various settings easily and make it easy when editor is looking in the list view.</a:t>
            </a:r>
          </a:p>
          <a:p>
            <a:pPr marL="0" marR="0">
              <a:lnSpc>
                <a:spcPct val="107000"/>
              </a:lnSpc>
              <a:spcBef>
                <a:spcPts val="0"/>
              </a:spcBef>
              <a:spcAft>
                <a:spcPts val="800"/>
              </a:spcAft>
            </a:pPr>
            <a:endParaRPr lang="en-US" dirty="0"/>
          </a:p>
        </p:txBody>
      </p:sp>
      <p:sp>
        <p:nvSpPr>
          <p:cNvPr id="2" name="Title 1"/>
          <p:cNvSpPr>
            <a:spLocks noGrp="1"/>
          </p:cNvSpPr>
          <p:nvPr>
            <p:ph type="title"/>
          </p:nvPr>
        </p:nvSpPr>
        <p:spPr>
          <a:xfrm>
            <a:off x="457200" y="548640"/>
            <a:ext cx="8229240" cy="323913"/>
          </a:xfrm>
        </p:spPr>
        <p:txBody>
          <a:bodyPr/>
          <a:lstStyle/>
          <a:p>
            <a:pPr algn="ctr"/>
            <a:r>
              <a:rPr lang="en-US" b="1" dirty="0">
                <a:solidFill>
                  <a:srgbClr val="7030A0"/>
                </a:solidFill>
              </a:rPr>
              <a:t>Block List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6281738" cy="4803106"/>
          </a:xfrm>
          <a:prstGeom prst="rect">
            <a:avLst/>
          </a:prstGeom>
        </p:spPr>
      </p:pic>
    </p:spTree>
    <p:extLst>
      <p:ext uri="{BB962C8B-B14F-4D97-AF65-F5344CB8AC3E}">
        <p14:creationId xmlns:p14="http://schemas.microsoft.com/office/powerpoint/2010/main" val="2303993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289560"/>
          </a:xfrm>
        </p:spPr>
        <p:txBody>
          <a:bodyPr/>
          <a:lstStyle/>
          <a:p>
            <a:pPr algn="ctr"/>
            <a:r>
              <a:rPr lang="en-US" b="1" dirty="0">
                <a:solidFill>
                  <a:srgbClr val="7030A0"/>
                </a:solidFill>
              </a:rPr>
              <a:t>Heading</a:t>
            </a:r>
          </a:p>
        </p:txBody>
      </p:sp>
      <p:sp>
        <p:nvSpPr>
          <p:cNvPr id="3" name="Text Placeholder 2"/>
          <p:cNvSpPr>
            <a:spLocks noGrp="1"/>
          </p:cNvSpPr>
          <p:nvPr>
            <p:ph type="body"/>
          </p:nvPr>
        </p:nvSpPr>
        <p:spPr>
          <a:xfrm>
            <a:off x="457200" y="990600"/>
            <a:ext cx="8229240" cy="533400"/>
          </a:xfrm>
        </p:spPr>
        <p:txBody>
          <a:bodyPr/>
          <a:lstStyle/>
          <a:p>
            <a:r>
              <a:rPr lang="en-US" sz="1100" dirty="0"/>
              <a:t>You can go into this list view then you can see that there are many layers (= columns) inside the list under each heading. You can edit the content or change the properties inside each column or group column, when you go into the next layer underneath at the column.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3581400" cy="21093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95800"/>
            <a:ext cx="3429000" cy="13730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057400"/>
            <a:ext cx="5160579" cy="4419600"/>
          </a:xfrm>
          <a:prstGeom prst="rect">
            <a:avLst/>
          </a:prstGeom>
        </p:spPr>
      </p:pic>
      <p:sp>
        <p:nvSpPr>
          <p:cNvPr id="9" name="TextBox 8"/>
          <p:cNvSpPr txBox="1"/>
          <p:nvPr/>
        </p:nvSpPr>
        <p:spPr>
          <a:xfrm>
            <a:off x="152400" y="1624686"/>
            <a:ext cx="3657600" cy="307777"/>
          </a:xfrm>
          <a:prstGeom prst="rect">
            <a:avLst/>
          </a:prstGeom>
          <a:noFill/>
        </p:spPr>
        <p:txBody>
          <a:bodyPr wrap="square" rtlCol="0">
            <a:spAutoFit/>
          </a:bodyPr>
          <a:lstStyle/>
          <a:p>
            <a:r>
              <a:rPr lang="en-US" sz="1400" dirty="0"/>
              <a:t>Step 1 – Click “+” and then select “Heading”</a:t>
            </a:r>
          </a:p>
        </p:txBody>
      </p:sp>
      <p:sp>
        <p:nvSpPr>
          <p:cNvPr id="10" name="TextBox 9"/>
          <p:cNvSpPr txBox="1"/>
          <p:nvPr/>
        </p:nvSpPr>
        <p:spPr>
          <a:xfrm>
            <a:off x="304800" y="4188023"/>
            <a:ext cx="3429000" cy="307777"/>
          </a:xfrm>
          <a:prstGeom prst="rect">
            <a:avLst/>
          </a:prstGeom>
          <a:noFill/>
        </p:spPr>
        <p:txBody>
          <a:bodyPr wrap="square" rtlCol="0">
            <a:spAutoFit/>
          </a:bodyPr>
          <a:lstStyle/>
          <a:p>
            <a:r>
              <a:rPr lang="en-US" sz="1400" dirty="0"/>
              <a:t>Step 2 – Edit “Heading” to your text</a:t>
            </a:r>
          </a:p>
        </p:txBody>
      </p:sp>
      <p:sp>
        <p:nvSpPr>
          <p:cNvPr id="11" name="TextBox 10"/>
          <p:cNvSpPr txBox="1"/>
          <p:nvPr/>
        </p:nvSpPr>
        <p:spPr>
          <a:xfrm>
            <a:off x="5105401" y="1749142"/>
            <a:ext cx="3865178" cy="307777"/>
          </a:xfrm>
          <a:prstGeom prst="rect">
            <a:avLst/>
          </a:prstGeom>
          <a:noFill/>
        </p:spPr>
        <p:txBody>
          <a:bodyPr wrap="square" rtlCol="0">
            <a:spAutoFit/>
          </a:bodyPr>
          <a:lstStyle/>
          <a:p>
            <a:r>
              <a:rPr lang="en-US" sz="1400" dirty="0"/>
              <a:t>Step 3 – Headings created in each group</a:t>
            </a:r>
          </a:p>
        </p:txBody>
      </p:sp>
    </p:spTree>
    <p:extLst>
      <p:ext uri="{BB962C8B-B14F-4D97-AF65-F5344CB8AC3E}">
        <p14:creationId xmlns:p14="http://schemas.microsoft.com/office/powerpoint/2010/main" val="2667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p:nvPr>
        </p:nvSpPr>
        <p:spPr>
          <a:xfrm>
            <a:off x="457200" y="914400"/>
            <a:ext cx="8229240" cy="762000"/>
          </a:xfrm>
        </p:spPr>
        <p:txBody>
          <a:bodyPr/>
          <a:lstStyle/>
          <a:p>
            <a:r>
              <a:rPr lang="en-US" sz="1200" dirty="0"/>
              <a:t>It is a design library, and this is actually a page WordPress.org/patterns/. This is going to be a public library or directory of patterns that use the default WordPress Block Builder blocks, so these materials can use on every single website. You will be able to come to the pattern and click on “copy” button at lower right corner, and then paste that design into your website. You can also copy and paste the site to another site easily with the block builder.</a:t>
            </a:r>
          </a:p>
          <a:p>
            <a:endParaRPr lang="en-US" dirty="0"/>
          </a:p>
        </p:txBody>
      </p:sp>
      <p:sp>
        <p:nvSpPr>
          <p:cNvPr id="2" name="Title 1"/>
          <p:cNvSpPr>
            <a:spLocks noGrp="1"/>
          </p:cNvSpPr>
          <p:nvPr>
            <p:ph type="title"/>
          </p:nvPr>
        </p:nvSpPr>
        <p:spPr>
          <a:xfrm>
            <a:off x="457200" y="548640"/>
            <a:ext cx="8229240" cy="289560"/>
          </a:xfrm>
        </p:spPr>
        <p:txBody>
          <a:bodyPr/>
          <a:lstStyle/>
          <a:p>
            <a:pPr algn="ctr"/>
            <a:r>
              <a:rPr lang="en-US" b="1" dirty="0">
                <a:solidFill>
                  <a:srgbClr val="7030A0"/>
                </a:solidFill>
              </a:rPr>
              <a:t>Pattern Directory</a:t>
            </a:r>
          </a:p>
        </p:txBody>
      </p:sp>
      <p:pic>
        <p:nvPicPr>
          <p:cNvPr id="8" name="Picture 7">
            <a:extLst>
              <a:ext uri="{FF2B5EF4-FFF2-40B4-BE49-F238E27FC236}">
                <a16:creationId xmlns:a16="http://schemas.microsoft.com/office/drawing/2014/main" id="{9AE36EC6-D285-F9AE-4B4F-E12AB810FD9E}"/>
              </a:ext>
            </a:extLst>
          </p:cNvPr>
          <p:cNvPicPr>
            <a:picLocks noChangeAspect="1"/>
          </p:cNvPicPr>
          <p:nvPr/>
        </p:nvPicPr>
        <p:blipFill>
          <a:blip r:embed="rId2"/>
          <a:stretch>
            <a:fillRect/>
          </a:stretch>
        </p:blipFill>
        <p:spPr>
          <a:xfrm>
            <a:off x="457200" y="1600200"/>
            <a:ext cx="8305295" cy="4810059"/>
          </a:xfrm>
          <a:prstGeom prst="rect">
            <a:avLst/>
          </a:prstGeom>
        </p:spPr>
      </p:pic>
    </p:spTree>
    <p:extLst>
      <p:ext uri="{BB962C8B-B14F-4D97-AF65-F5344CB8AC3E}">
        <p14:creationId xmlns:p14="http://schemas.microsoft.com/office/powerpoint/2010/main" val="2768772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387719" y="5867400"/>
            <a:ext cx="8368202" cy="419100"/>
          </a:xfrm>
        </p:spPr>
        <p:txBody>
          <a:bodyPr anchor="t"/>
          <a:lstStyle/>
          <a:p>
            <a:r>
              <a:rPr lang="en-US" sz="1200" dirty="0"/>
              <a:t>Hold your button on the selected pattern under “Patterns” and then “drag-and-drop” this pattern from the left panel to the editing page. </a:t>
            </a:r>
          </a:p>
          <a:p>
            <a:endParaRPr lang="en-US" dirty="0"/>
          </a:p>
        </p:txBody>
      </p:sp>
      <p:sp>
        <p:nvSpPr>
          <p:cNvPr id="2" name="Title 1"/>
          <p:cNvSpPr>
            <a:spLocks noGrp="1"/>
          </p:cNvSpPr>
          <p:nvPr>
            <p:ph type="title"/>
          </p:nvPr>
        </p:nvSpPr>
        <p:spPr>
          <a:xfrm>
            <a:off x="457200" y="548640"/>
            <a:ext cx="8229240" cy="289560"/>
          </a:xfrm>
        </p:spPr>
        <p:txBody>
          <a:bodyPr/>
          <a:lstStyle/>
          <a:p>
            <a:pPr algn="ctr"/>
            <a:r>
              <a:rPr lang="en-US" b="1" dirty="0">
                <a:solidFill>
                  <a:srgbClr val="7030A0"/>
                </a:solidFill>
              </a:rPr>
              <a:t>Pattern Directory</a:t>
            </a:r>
          </a:p>
        </p:txBody>
      </p:sp>
      <p:pic>
        <p:nvPicPr>
          <p:cNvPr id="11" name="Picture 10">
            <a:extLst>
              <a:ext uri="{FF2B5EF4-FFF2-40B4-BE49-F238E27FC236}">
                <a16:creationId xmlns:a16="http://schemas.microsoft.com/office/drawing/2014/main" id="{8A8B9F80-5D73-E400-F38A-494E65C53718}"/>
              </a:ext>
            </a:extLst>
          </p:cNvPr>
          <p:cNvPicPr>
            <a:picLocks noChangeAspect="1"/>
          </p:cNvPicPr>
          <p:nvPr/>
        </p:nvPicPr>
        <p:blipFill>
          <a:blip r:embed="rId2"/>
          <a:stretch>
            <a:fillRect/>
          </a:stretch>
        </p:blipFill>
        <p:spPr>
          <a:xfrm>
            <a:off x="387719" y="838200"/>
            <a:ext cx="8368202" cy="4460008"/>
          </a:xfrm>
          <a:prstGeom prst="rect">
            <a:avLst/>
          </a:prstGeom>
        </p:spPr>
      </p:pic>
      <p:pic>
        <p:nvPicPr>
          <p:cNvPr id="14" name="Picture 13">
            <a:extLst>
              <a:ext uri="{FF2B5EF4-FFF2-40B4-BE49-F238E27FC236}">
                <a16:creationId xmlns:a16="http://schemas.microsoft.com/office/drawing/2014/main" id="{2CC677F5-F8D5-48FD-5F29-985047856836}"/>
              </a:ext>
            </a:extLst>
          </p:cNvPr>
          <p:cNvPicPr>
            <a:picLocks noChangeAspect="1"/>
          </p:cNvPicPr>
          <p:nvPr/>
        </p:nvPicPr>
        <p:blipFill>
          <a:blip r:embed="rId3"/>
          <a:stretch>
            <a:fillRect/>
          </a:stretch>
        </p:blipFill>
        <p:spPr>
          <a:xfrm>
            <a:off x="387719" y="2168327"/>
            <a:ext cx="5257800" cy="3419441"/>
          </a:xfrm>
          <a:prstGeom prst="rect">
            <a:avLst/>
          </a:prstGeom>
        </p:spPr>
      </p:pic>
      <p:sp>
        <p:nvSpPr>
          <p:cNvPr id="15" name="Rectangular Callout 11">
            <a:extLst>
              <a:ext uri="{FF2B5EF4-FFF2-40B4-BE49-F238E27FC236}">
                <a16:creationId xmlns:a16="http://schemas.microsoft.com/office/drawing/2014/main" id="{5F9D4F42-D2C9-21DA-9D8A-541B78FD4483}"/>
              </a:ext>
            </a:extLst>
          </p:cNvPr>
          <p:cNvSpPr/>
          <p:nvPr/>
        </p:nvSpPr>
        <p:spPr>
          <a:xfrm>
            <a:off x="5029200" y="1407391"/>
            <a:ext cx="1817320" cy="573391"/>
          </a:xfrm>
          <a:prstGeom prst="wedgeRectCallout">
            <a:avLst>
              <a:gd name="adj1" fmla="val -225162"/>
              <a:gd name="adj2" fmla="val 407434"/>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Drag-and-drop your selected pattern</a:t>
            </a:r>
          </a:p>
        </p:txBody>
      </p:sp>
    </p:spTree>
    <p:extLst>
      <p:ext uri="{BB962C8B-B14F-4D97-AF65-F5344CB8AC3E}">
        <p14:creationId xmlns:p14="http://schemas.microsoft.com/office/powerpoint/2010/main" val="34635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236073" y="5364916"/>
            <a:ext cx="5021727" cy="995950"/>
          </a:xfrm>
        </p:spPr>
        <p:txBody>
          <a:bodyPr/>
          <a:lstStyle/>
          <a:p>
            <a:endParaRPr lang="en-US" sz="1200" dirty="0"/>
          </a:p>
          <a:p>
            <a:r>
              <a:rPr lang="en-US" sz="1200" dirty="0"/>
              <a:t>Another enhanced feature is color editing to original images. You can see that there is a “circle” icon (Apply Duotone Filter) in the toolbar. When you are click this icon, it is going to show up the color effect here.</a:t>
            </a:r>
          </a:p>
          <a:p>
            <a:endParaRPr lang="en-US" dirty="0"/>
          </a:p>
        </p:txBody>
      </p:sp>
      <p:sp>
        <p:nvSpPr>
          <p:cNvPr id="2" name="Title 1"/>
          <p:cNvSpPr>
            <a:spLocks noGrp="1"/>
          </p:cNvSpPr>
          <p:nvPr>
            <p:ph type="title"/>
          </p:nvPr>
        </p:nvSpPr>
        <p:spPr>
          <a:xfrm>
            <a:off x="457200" y="548640"/>
            <a:ext cx="8229240" cy="289560"/>
          </a:xfrm>
        </p:spPr>
        <p:txBody>
          <a:bodyPr/>
          <a:lstStyle/>
          <a:p>
            <a:pPr algn="ctr"/>
            <a:r>
              <a:rPr lang="en-US" b="1" dirty="0">
                <a:solidFill>
                  <a:srgbClr val="7030A0"/>
                </a:solidFill>
              </a:rPr>
              <a:t>Pattern Directory</a:t>
            </a:r>
          </a:p>
        </p:txBody>
      </p:sp>
      <p:pic>
        <p:nvPicPr>
          <p:cNvPr id="5" name="Picture 4">
            <a:extLst>
              <a:ext uri="{FF2B5EF4-FFF2-40B4-BE49-F238E27FC236}">
                <a16:creationId xmlns:a16="http://schemas.microsoft.com/office/drawing/2014/main" id="{15DB5117-741C-9924-51B3-76B7FCE8E97A}"/>
              </a:ext>
            </a:extLst>
          </p:cNvPr>
          <p:cNvPicPr>
            <a:picLocks noChangeAspect="1"/>
          </p:cNvPicPr>
          <p:nvPr/>
        </p:nvPicPr>
        <p:blipFill>
          <a:blip r:embed="rId2"/>
          <a:stretch>
            <a:fillRect/>
          </a:stretch>
        </p:blipFill>
        <p:spPr>
          <a:xfrm>
            <a:off x="236073" y="889976"/>
            <a:ext cx="6400800" cy="4170410"/>
          </a:xfrm>
          <a:prstGeom prst="rect">
            <a:avLst/>
          </a:prstGeom>
        </p:spPr>
      </p:pic>
      <p:pic>
        <p:nvPicPr>
          <p:cNvPr id="8" name="Picture 7">
            <a:extLst>
              <a:ext uri="{FF2B5EF4-FFF2-40B4-BE49-F238E27FC236}">
                <a16:creationId xmlns:a16="http://schemas.microsoft.com/office/drawing/2014/main" id="{8026415C-B478-C798-A4E0-393FBCB6FA0E}"/>
              </a:ext>
            </a:extLst>
          </p:cNvPr>
          <p:cNvPicPr>
            <a:picLocks noChangeAspect="1"/>
          </p:cNvPicPr>
          <p:nvPr/>
        </p:nvPicPr>
        <p:blipFill>
          <a:blip r:embed="rId3"/>
          <a:stretch>
            <a:fillRect/>
          </a:stretch>
        </p:blipFill>
        <p:spPr>
          <a:xfrm>
            <a:off x="5257800" y="3882819"/>
            <a:ext cx="3650127" cy="2628900"/>
          </a:xfrm>
          <a:prstGeom prst="rect">
            <a:avLst/>
          </a:prstGeom>
        </p:spPr>
      </p:pic>
      <p:sp>
        <p:nvSpPr>
          <p:cNvPr id="9" name="Rectangular Callout 11">
            <a:extLst>
              <a:ext uri="{FF2B5EF4-FFF2-40B4-BE49-F238E27FC236}">
                <a16:creationId xmlns:a16="http://schemas.microsoft.com/office/drawing/2014/main" id="{521B6C00-7A78-EBF1-FFBB-6B5461619464}"/>
              </a:ext>
            </a:extLst>
          </p:cNvPr>
          <p:cNvSpPr/>
          <p:nvPr/>
        </p:nvSpPr>
        <p:spPr>
          <a:xfrm>
            <a:off x="6874200" y="1856825"/>
            <a:ext cx="1817320" cy="1007368"/>
          </a:xfrm>
          <a:prstGeom prst="wedgeRectCallout">
            <a:avLst>
              <a:gd name="adj1" fmla="val -66387"/>
              <a:gd name="adj2" fmla="val 16299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alibri"/>
              </a:rPr>
              <a:t>Apply Duotone Filter</a:t>
            </a:r>
          </a:p>
          <a:p>
            <a:pPr algn="ctr"/>
            <a:r>
              <a:rPr lang="en-US" sz="1500" dirty="0">
                <a:solidFill>
                  <a:prstClr val="black"/>
                </a:solidFill>
                <a:latin typeface="Calibri"/>
              </a:rPr>
              <a:t>(color effect)</a:t>
            </a:r>
          </a:p>
        </p:txBody>
      </p:sp>
    </p:spTree>
    <p:extLst>
      <p:ext uri="{BB962C8B-B14F-4D97-AF65-F5344CB8AC3E}">
        <p14:creationId xmlns:p14="http://schemas.microsoft.com/office/powerpoint/2010/main" val="3441786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p:nvPr>
        </p:nvSpPr>
        <p:spPr>
          <a:xfrm>
            <a:off x="533400" y="1105145"/>
            <a:ext cx="8229240" cy="381000"/>
          </a:xfrm>
        </p:spPr>
        <p:txBody>
          <a:bodyPr anchor="t"/>
          <a:lstStyle/>
          <a:p>
            <a:pPr lvl="2"/>
            <a:r>
              <a:rPr lang="en-US" sz="1200" dirty="0"/>
              <a:t>You can embed a PDF document on your webpage easily. There is an option to give the audience to download the PDF document and printed as PDF format of one of the websites.</a:t>
            </a:r>
          </a:p>
          <a:p>
            <a:r>
              <a:rPr lang="en-US" dirty="0"/>
              <a:t>	</a:t>
            </a:r>
          </a:p>
        </p:txBody>
      </p:sp>
      <p:sp>
        <p:nvSpPr>
          <p:cNvPr id="2" name="Title 1"/>
          <p:cNvSpPr>
            <a:spLocks noGrp="1"/>
          </p:cNvSpPr>
          <p:nvPr>
            <p:ph type="title"/>
          </p:nvPr>
        </p:nvSpPr>
        <p:spPr>
          <a:xfrm>
            <a:off x="457200" y="548640"/>
            <a:ext cx="8229240" cy="289560"/>
          </a:xfrm>
        </p:spPr>
        <p:txBody>
          <a:bodyPr/>
          <a:lstStyle/>
          <a:p>
            <a:pPr algn="ctr"/>
            <a:r>
              <a:rPr lang="en-US" b="1" dirty="0">
                <a:solidFill>
                  <a:srgbClr val="7030A0"/>
                </a:solidFill>
              </a:rPr>
              <a:t>PDF Viewer</a:t>
            </a:r>
          </a:p>
        </p:txBody>
      </p:sp>
      <p:pic>
        <p:nvPicPr>
          <p:cNvPr id="7" name="Picture 6"/>
          <p:cNvPicPr/>
          <p:nvPr/>
        </p:nvPicPr>
        <p:blipFill>
          <a:blip r:embed="rId2"/>
          <a:stretch>
            <a:fillRect/>
          </a:stretch>
        </p:blipFill>
        <p:spPr>
          <a:xfrm>
            <a:off x="6116320" y="3429000"/>
            <a:ext cx="1960880" cy="3027643"/>
          </a:xfrm>
          <a:prstGeom prst="rect">
            <a:avLst/>
          </a:prstGeom>
        </p:spPr>
      </p:pic>
      <p:pic>
        <p:nvPicPr>
          <p:cNvPr id="9" name="Picture 8">
            <a:extLst>
              <a:ext uri="{FF2B5EF4-FFF2-40B4-BE49-F238E27FC236}">
                <a16:creationId xmlns:a16="http://schemas.microsoft.com/office/drawing/2014/main" id="{6428311E-F022-2239-7A92-1A81AE74506D}"/>
              </a:ext>
            </a:extLst>
          </p:cNvPr>
          <p:cNvPicPr>
            <a:picLocks noChangeAspect="1"/>
          </p:cNvPicPr>
          <p:nvPr/>
        </p:nvPicPr>
        <p:blipFill>
          <a:blip r:embed="rId3"/>
          <a:stretch>
            <a:fillRect/>
          </a:stretch>
        </p:blipFill>
        <p:spPr>
          <a:xfrm>
            <a:off x="2913734" y="1789571"/>
            <a:ext cx="2329828" cy="4495800"/>
          </a:xfrm>
          <a:prstGeom prst="rect">
            <a:avLst/>
          </a:prstGeom>
        </p:spPr>
      </p:pic>
      <p:pic>
        <p:nvPicPr>
          <p:cNvPr id="11" name="Picture 10">
            <a:extLst>
              <a:ext uri="{FF2B5EF4-FFF2-40B4-BE49-F238E27FC236}">
                <a16:creationId xmlns:a16="http://schemas.microsoft.com/office/drawing/2014/main" id="{BC6FB1F8-84C4-E194-97A8-CA9FA6A4AD93}"/>
              </a:ext>
            </a:extLst>
          </p:cNvPr>
          <p:cNvPicPr>
            <a:picLocks noChangeAspect="1"/>
          </p:cNvPicPr>
          <p:nvPr/>
        </p:nvPicPr>
        <p:blipFill>
          <a:blip r:embed="rId4"/>
          <a:stretch>
            <a:fillRect/>
          </a:stretch>
        </p:blipFill>
        <p:spPr>
          <a:xfrm>
            <a:off x="685800" y="1753090"/>
            <a:ext cx="1832697" cy="4568763"/>
          </a:xfrm>
          <a:prstGeom prst="rect">
            <a:avLst/>
          </a:prstGeom>
        </p:spPr>
      </p:pic>
      <p:pic>
        <p:nvPicPr>
          <p:cNvPr id="13" name="Picture 12">
            <a:extLst>
              <a:ext uri="{FF2B5EF4-FFF2-40B4-BE49-F238E27FC236}">
                <a16:creationId xmlns:a16="http://schemas.microsoft.com/office/drawing/2014/main" id="{AFDD9699-4EEC-1219-C40B-AE40F1F9BA35}"/>
              </a:ext>
            </a:extLst>
          </p:cNvPr>
          <p:cNvPicPr>
            <a:picLocks noChangeAspect="1"/>
          </p:cNvPicPr>
          <p:nvPr/>
        </p:nvPicPr>
        <p:blipFill>
          <a:blip r:embed="rId5"/>
          <a:stretch>
            <a:fillRect/>
          </a:stretch>
        </p:blipFill>
        <p:spPr>
          <a:xfrm>
            <a:off x="5638800" y="1615123"/>
            <a:ext cx="2438400" cy="1764728"/>
          </a:xfrm>
          <a:prstGeom prst="rect">
            <a:avLst/>
          </a:prstGeom>
        </p:spPr>
      </p:pic>
      <p:sp>
        <p:nvSpPr>
          <p:cNvPr id="14" name="TextBox 13">
            <a:extLst>
              <a:ext uri="{FF2B5EF4-FFF2-40B4-BE49-F238E27FC236}">
                <a16:creationId xmlns:a16="http://schemas.microsoft.com/office/drawing/2014/main" id="{3D576232-D211-5921-C70E-717B560B9DD3}"/>
              </a:ext>
            </a:extLst>
          </p:cNvPr>
          <p:cNvSpPr txBox="1"/>
          <p:nvPr/>
        </p:nvSpPr>
        <p:spPr>
          <a:xfrm>
            <a:off x="1326271" y="1543350"/>
            <a:ext cx="551754" cy="246221"/>
          </a:xfrm>
          <a:prstGeom prst="rect">
            <a:avLst/>
          </a:prstGeom>
          <a:noFill/>
        </p:spPr>
        <p:txBody>
          <a:bodyPr wrap="none" rtlCol="0">
            <a:spAutoFit/>
          </a:bodyPr>
          <a:lstStyle/>
          <a:p>
            <a:r>
              <a:rPr lang="en-US" sz="1000" dirty="0"/>
              <a:t>Step 1</a:t>
            </a:r>
          </a:p>
        </p:txBody>
      </p:sp>
      <p:sp>
        <p:nvSpPr>
          <p:cNvPr id="15" name="TextBox 14">
            <a:extLst>
              <a:ext uri="{FF2B5EF4-FFF2-40B4-BE49-F238E27FC236}">
                <a16:creationId xmlns:a16="http://schemas.microsoft.com/office/drawing/2014/main" id="{CAB89FA4-FA90-3E97-D0AB-8DD1044F1FA5}"/>
              </a:ext>
            </a:extLst>
          </p:cNvPr>
          <p:cNvSpPr txBox="1"/>
          <p:nvPr/>
        </p:nvSpPr>
        <p:spPr>
          <a:xfrm>
            <a:off x="3482535" y="1543350"/>
            <a:ext cx="551754" cy="246221"/>
          </a:xfrm>
          <a:prstGeom prst="rect">
            <a:avLst/>
          </a:prstGeom>
          <a:noFill/>
        </p:spPr>
        <p:txBody>
          <a:bodyPr wrap="none" rtlCol="0">
            <a:spAutoFit/>
          </a:bodyPr>
          <a:lstStyle/>
          <a:p>
            <a:r>
              <a:rPr lang="en-US" sz="1000" dirty="0"/>
              <a:t>Step 2</a:t>
            </a:r>
          </a:p>
        </p:txBody>
      </p:sp>
      <p:sp>
        <p:nvSpPr>
          <p:cNvPr id="16" name="TextBox 15">
            <a:extLst>
              <a:ext uri="{FF2B5EF4-FFF2-40B4-BE49-F238E27FC236}">
                <a16:creationId xmlns:a16="http://schemas.microsoft.com/office/drawing/2014/main" id="{30C0ECAC-08DC-45D2-70E7-BBE7AFF6414A}"/>
              </a:ext>
            </a:extLst>
          </p:cNvPr>
          <p:cNvSpPr txBox="1"/>
          <p:nvPr/>
        </p:nvSpPr>
        <p:spPr>
          <a:xfrm>
            <a:off x="5128187" y="1555771"/>
            <a:ext cx="551754" cy="246221"/>
          </a:xfrm>
          <a:prstGeom prst="rect">
            <a:avLst/>
          </a:prstGeom>
          <a:noFill/>
        </p:spPr>
        <p:txBody>
          <a:bodyPr wrap="none" rtlCol="0">
            <a:spAutoFit/>
          </a:bodyPr>
          <a:lstStyle/>
          <a:p>
            <a:r>
              <a:rPr lang="en-US" sz="1000" dirty="0"/>
              <a:t>Step 3</a:t>
            </a:r>
          </a:p>
        </p:txBody>
      </p:sp>
      <p:sp>
        <p:nvSpPr>
          <p:cNvPr id="17" name="TextBox 16">
            <a:extLst>
              <a:ext uri="{FF2B5EF4-FFF2-40B4-BE49-F238E27FC236}">
                <a16:creationId xmlns:a16="http://schemas.microsoft.com/office/drawing/2014/main" id="{4141C40B-B80A-9AB6-7665-3C4EF7267F4B}"/>
              </a:ext>
            </a:extLst>
          </p:cNvPr>
          <p:cNvSpPr txBox="1"/>
          <p:nvPr/>
        </p:nvSpPr>
        <p:spPr>
          <a:xfrm>
            <a:off x="5564566" y="3481613"/>
            <a:ext cx="551754" cy="246221"/>
          </a:xfrm>
          <a:prstGeom prst="rect">
            <a:avLst/>
          </a:prstGeom>
          <a:noFill/>
        </p:spPr>
        <p:txBody>
          <a:bodyPr wrap="none" rtlCol="0">
            <a:spAutoFit/>
          </a:bodyPr>
          <a:lstStyle/>
          <a:p>
            <a:r>
              <a:rPr lang="en-US" sz="1000" dirty="0"/>
              <a:t>Step 4</a:t>
            </a:r>
          </a:p>
        </p:txBody>
      </p:sp>
    </p:spTree>
    <p:extLst>
      <p:ext uri="{BB962C8B-B14F-4D97-AF65-F5344CB8AC3E}">
        <p14:creationId xmlns:p14="http://schemas.microsoft.com/office/powerpoint/2010/main" val="4008402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289560"/>
          </a:xfrm>
        </p:spPr>
        <p:txBody>
          <a:bodyPr/>
          <a:lstStyle/>
          <a:p>
            <a:pPr algn="ctr"/>
            <a:r>
              <a:rPr lang="en-US" b="1" dirty="0">
                <a:solidFill>
                  <a:srgbClr val="7030A0"/>
                </a:solidFill>
              </a:rPr>
              <a:t>PDF Viewer</a:t>
            </a:r>
          </a:p>
        </p:txBody>
      </p:sp>
      <p:pic>
        <p:nvPicPr>
          <p:cNvPr id="102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84231"/>
            <a:ext cx="1828800" cy="5097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733272"/>
            <a:ext cx="838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91177"/>
            <a:ext cx="5791200" cy="342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52400" y="84638"/>
            <a:ext cx="9601200" cy="218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go to the right and show the options, here are some options such as control the height of the viewer display; Show </a:t>
            </a:r>
            <a:r>
              <a:rPr kumimoji="0" lang="en-U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download button to </a:t>
            </a:r>
            <a:r>
              <a:rPr kumimoji="0" lang="en-US" altLang="zh-CN"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offer for viewer the document download.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3467100" y="1652840"/>
            <a:ext cx="5105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on view page and you can scroll through the PDF document inside the webpage. Just click a download button to download document. A toolbar is available for selecting different pages in pdf, provides the zoom button of the viewing size and printing all kind of contents in it.</a:t>
            </a:r>
            <a:endParaRPr kumimoji="0" lang="en-US" altLang="zh-C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6"/>
          <p:cNvSpPr>
            <a:spLocks noChangeArrowheads="1"/>
          </p:cNvSpPr>
          <p:nvPr/>
        </p:nvSpPr>
        <p:spPr bwMode="auto">
          <a:xfrm>
            <a:off x="0" y="7343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14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TW"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br>
            <a:endParaRPr kumimoji="0" lang="en-US"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71094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365760"/>
          </a:xfrm>
        </p:spPr>
        <p:txBody>
          <a:bodyPr/>
          <a:lstStyle/>
          <a:p>
            <a:pPr algn="ctr"/>
            <a:r>
              <a:rPr lang="en-US" b="1" dirty="0">
                <a:solidFill>
                  <a:srgbClr val="7030A0"/>
                </a:solidFill>
              </a:rPr>
              <a:t>Reusable Block Flow</a:t>
            </a:r>
          </a:p>
        </p:txBody>
      </p:sp>
      <p:sp>
        <p:nvSpPr>
          <p:cNvPr id="3" name="Rectangle 3"/>
          <p:cNvSpPr>
            <a:spLocks noChangeArrowheads="1"/>
          </p:cNvSpPr>
          <p:nvPr/>
        </p:nvSpPr>
        <p:spPr bwMode="auto">
          <a:xfrm>
            <a:off x="762000" y="1185172"/>
            <a:ext cx="81534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Going to choose this container in the toolbar, click “three dots” then select “Add to Reusable blocks”.</a:t>
            </a:r>
            <a:endParaRPr kumimoji="0" lang="en-US" altLang="zh-TW" sz="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762000" y="45655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D80A69C-8CE9-BCF3-014F-BE79DD073A1E}"/>
              </a:ext>
            </a:extLst>
          </p:cNvPr>
          <p:cNvPicPr>
            <a:picLocks noChangeAspect="1"/>
          </p:cNvPicPr>
          <p:nvPr/>
        </p:nvPicPr>
        <p:blipFill>
          <a:blip r:embed="rId2"/>
          <a:stretch>
            <a:fillRect/>
          </a:stretch>
        </p:blipFill>
        <p:spPr>
          <a:xfrm>
            <a:off x="1219020" y="1459556"/>
            <a:ext cx="6705600" cy="4865763"/>
          </a:xfrm>
          <a:prstGeom prst="rect">
            <a:avLst/>
          </a:prstGeom>
        </p:spPr>
      </p:pic>
    </p:spTree>
    <p:extLst>
      <p:ext uri="{BB962C8B-B14F-4D97-AF65-F5344CB8AC3E}">
        <p14:creationId xmlns:p14="http://schemas.microsoft.com/office/powerpoint/2010/main" val="153782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Reduce the cost and manpower in managing the WordPress platform, so that users can concentrate on the web content creation and management</a:t>
            </a:r>
          </a:p>
          <a:p>
            <a:r>
              <a:rPr lang="en-US" sz="2300" dirty="0"/>
              <a:t>An intuitive interface for users to create &amp; maintain a website without knowledge of web programming</a:t>
            </a:r>
          </a:p>
          <a:p>
            <a:r>
              <a:rPr lang="en-US" sz="2300" dirty="0"/>
              <a:t>ITS will be the gatekeeper of the WordPress CMS core and will maintain and enhance the platform with ongoing update</a:t>
            </a:r>
          </a:p>
          <a:p>
            <a:endParaRPr lang="en-US" sz="2300" dirty="0"/>
          </a:p>
          <a:p>
            <a:endParaRPr lang="en-US" sz="2300" dirty="0"/>
          </a:p>
          <a:p>
            <a:endParaRPr lang="en-US" sz="2300" dirty="0"/>
          </a:p>
          <a:p>
            <a:pPr marL="442913" indent="0">
              <a:buNone/>
              <a:tabLst>
                <a:tab pos="442913" algn="l"/>
              </a:tabLst>
            </a:pPr>
            <a:endParaRPr lang="en-US" sz="2300" dirty="0"/>
          </a:p>
        </p:txBody>
      </p:sp>
      <p:sp>
        <p:nvSpPr>
          <p:cNvPr id="6" name="CustomShape 1"/>
          <p:cNvSpPr/>
          <p:nvPr/>
        </p:nvSpPr>
        <p:spPr>
          <a:xfrm>
            <a:off x="212271"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kumimoji="0" lang="en-US" sz="3600" b="1" i="0" u="none" strike="noStrike" kern="1200" cap="none" spc="0" normalizeH="0" baseline="0" noProof="0" dirty="0">
                <a:ln>
                  <a:noFill/>
                </a:ln>
                <a:solidFill>
                  <a:srgbClr val="7030A0"/>
                </a:solidFill>
                <a:effectLst/>
                <a:uLnTx/>
                <a:uFillTx/>
                <a:latin typeface="Arial"/>
              </a:rPr>
              <a:t>Objectives</a:t>
            </a:r>
          </a:p>
        </p:txBody>
      </p:sp>
    </p:spTree>
    <p:extLst>
      <p:ext uri="{BB962C8B-B14F-4D97-AF65-F5344CB8AC3E}">
        <p14:creationId xmlns:p14="http://schemas.microsoft.com/office/powerpoint/2010/main" val="37683965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365760"/>
          </a:xfrm>
        </p:spPr>
        <p:txBody>
          <a:bodyPr/>
          <a:lstStyle/>
          <a:p>
            <a:pPr algn="ctr"/>
            <a:r>
              <a:rPr lang="en-US" b="1" dirty="0">
                <a:solidFill>
                  <a:srgbClr val="7030A0"/>
                </a:solidFill>
              </a:rPr>
              <a:t>Reusable Block Flow</a:t>
            </a:r>
          </a:p>
        </p:txBody>
      </p:sp>
      <p:pic>
        <p:nvPicPr>
          <p:cNvPr id="307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89" y="1860592"/>
            <a:ext cx="1849120" cy="2447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792909" y="1370162"/>
            <a:ext cx="435066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Just given the name into the name field and then click on “Save” button.</a:t>
            </a:r>
            <a:endParaRPr kumimoji="0" lang="en-US" altLang="zh-TW"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98D0BB2-F927-ACDE-FA1C-B04C75C3C0FA}"/>
              </a:ext>
            </a:extLst>
          </p:cNvPr>
          <p:cNvPicPr>
            <a:picLocks noChangeAspect="1"/>
          </p:cNvPicPr>
          <p:nvPr/>
        </p:nvPicPr>
        <p:blipFill>
          <a:blip r:embed="rId3"/>
          <a:stretch>
            <a:fillRect/>
          </a:stretch>
        </p:blipFill>
        <p:spPr>
          <a:xfrm>
            <a:off x="6351092" y="1860592"/>
            <a:ext cx="2202540" cy="2202540"/>
          </a:xfrm>
          <a:prstGeom prst="rect">
            <a:avLst/>
          </a:prstGeom>
        </p:spPr>
      </p:pic>
      <p:pic>
        <p:nvPicPr>
          <p:cNvPr id="8" name="Picture 7">
            <a:extLst>
              <a:ext uri="{FF2B5EF4-FFF2-40B4-BE49-F238E27FC236}">
                <a16:creationId xmlns:a16="http://schemas.microsoft.com/office/drawing/2014/main" id="{374F936E-FC8B-2FF5-8C16-B647B9DFC571}"/>
              </a:ext>
            </a:extLst>
          </p:cNvPr>
          <p:cNvPicPr>
            <a:picLocks noChangeAspect="1"/>
          </p:cNvPicPr>
          <p:nvPr/>
        </p:nvPicPr>
        <p:blipFill>
          <a:blip r:embed="rId4"/>
          <a:stretch>
            <a:fillRect/>
          </a:stretch>
        </p:blipFill>
        <p:spPr>
          <a:xfrm>
            <a:off x="2862800" y="4177658"/>
            <a:ext cx="3337795" cy="2131701"/>
          </a:xfrm>
          <a:prstGeom prst="rect">
            <a:avLst/>
          </a:prstGeom>
        </p:spPr>
      </p:pic>
      <p:pic>
        <p:nvPicPr>
          <p:cNvPr id="9" name="Picture 30">
            <a:extLst>
              <a:ext uri="{FF2B5EF4-FFF2-40B4-BE49-F238E27FC236}">
                <a16:creationId xmlns:a16="http://schemas.microsoft.com/office/drawing/2014/main" id="{3565051D-CFD5-EA59-4595-A787B4184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859" y="2088239"/>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94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240" cy="365760"/>
          </a:xfrm>
        </p:spPr>
        <p:txBody>
          <a:bodyPr/>
          <a:lstStyle/>
          <a:p>
            <a:pPr algn="ctr"/>
            <a:r>
              <a:rPr lang="en-US" b="1" dirty="0">
                <a:solidFill>
                  <a:srgbClr val="7030A0"/>
                </a:solidFill>
              </a:rPr>
              <a:t>Reusable Block Flow</a:t>
            </a:r>
          </a:p>
        </p:txBody>
      </p:sp>
      <p:sp>
        <p:nvSpPr>
          <p:cNvPr id="3" name="Rectangle 3"/>
          <p:cNvSpPr>
            <a:spLocks noChangeArrowheads="1"/>
          </p:cNvSpPr>
          <p:nvPr/>
        </p:nvSpPr>
        <p:spPr bwMode="auto">
          <a:xfrm>
            <a:off x="466627" y="1352550"/>
            <a:ext cx="821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421640" y="2905780"/>
            <a:ext cx="82198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ea typeface="PMingLiU" panose="02020500000000000000" pitchFamily="18" charset="-120"/>
                <a:cs typeface="Times New Roman" panose="02020603050405020304" pitchFamily="18" charset="0"/>
              </a:rPr>
              <a:t>When you click on “Save draft” and then click “Publish”, you have made a change to the reusable block and it is going to make a change there as well, and that is going to change across your website.</a:t>
            </a:r>
            <a:endParaRPr kumimoji="0" lang="en-US" altLang="zh-TW" sz="1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68A39097-1168-E901-9ED0-75777C0AE226}"/>
              </a:ext>
            </a:extLst>
          </p:cNvPr>
          <p:cNvPicPr>
            <a:picLocks noChangeAspect="1"/>
          </p:cNvPicPr>
          <p:nvPr/>
        </p:nvPicPr>
        <p:blipFill>
          <a:blip r:embed="rId2"/>
          <a:stretch>
            <a:fillRect/>
          </a:stretch>
        </p:blipFill>
        <p:spPr>
          <a:xfrm>
            <a:off x="3090682" y="1352550"/>
            <a:ext cx="2962275" cy="1209675"/>
          </a:xfrm>
          <a:prstGeom prst="rect">
            <a:avLst/>
          </a:prstGeom>
        </p:spPr>
      </p:pic>
      <p:pic>
        <p:nvPicPr>
          <p:cNvPr id="8" name="Picture 7">
            <a:extLst>
              <a:ext uri="{FF2B5EF4-FFF2-40B4-BE49-F238E27FC236}">
                <a16:creationId xmlns:a16="http://schemas.microsoft.com/office/drawing/2014/main" id="{285F0AAB-F185-FDDB-2DF0-F89B817A1BBC}"/>
              </a:ext>
            </a:extLst>
          </p:cNvPr>
          <p:cNvPicPr>
            <a:picLocks noChangeAspect="1"/>
          </p:cNvPicPr>
          <p:nvPr/>
        </p:nvPicPr>
        <p:blipFill>
          <a:blip r:embed="rId3"/>
          <a:stretch>
            <a:fillRect/>
          </a:stretch>
        </p:blipFill>
        <p:spPr>
          <a:xfrm>
            <a:off x="762000" y="3658254"/>
            <a:ext cx="4010499" cy="2436412"/>
          </a:xfrm>
          <a:prstGeom prst="rect">
            <a:avLst/>
          </a:prstGeom>
        </p:spPr>
      </p:pic>
      <p:pic>
        <p:nvPicPr>
          <p:cNvPr id="10" name="Picture 9">
            <a:extLst>
              <a:ext uri="{FF2B5EF4-FFF2-40B4-BE49-F238E27FC236}">
                <a16:creationId xmlns:a16="http://schemas.microsoft.com/office/drawing/2014/main" id="{0357DFEE-1555-A613-C9E6-1AE9BCE506B0}"/>
              </a:ext>
            </a:extLst>
          </p:cNvPr>
          <p:cNvPicPr>
            <a:picLocks noChangeAspect="1"/>
          </p:cNvPicPr>
          <p:nvPr/>
        </p:nvPicPr>
        <p:blipFill>
          <a:blip r:embed="rId4"/>
          <a:stretch>
            <a:fillRect/>
          </a:stretch>
        </p:blipFill>
        <p:spPr>
          <a:xfrm>
            <a:off x="5562600" y="3658254"/>
            <a:ext cx="2501621" cy="2436413"/>
          </a:xfrm>
          <a:prstGeom prst="rect">
            <a:avLst/>
          </a:prstGeom>
        </p:spPr>
      </p:pic>
      <p:sp>
        <p:nvSpPr>
          <p:cNvPr id="11" name="Arrow: Right 10">
            <a:extLst>
              <a:ext uri="{FF2B5EF4-FFF2-40B4-BE49-F238E27FC236}">
                <a16:creationId xmlns:a16="http://schemas.microsoft.com/office/drawing/2014/main" id="{89EA1C85-0011-4DA1-5A8C-373A30194288}"/>
              </a:ext>
            </a:extLst>
          </p:cNvPr>
          <p:cNvSpPr/>
          <p:nvPr/>
        </p:nvSpPr>
        <p:spPr>
          <a:xfrm>
            <a:off x="4842522" y="4714240"/>
            <a:ext cx="65005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821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p:txBody>
          <a:bodyPr/>
          <a:lstStyle/>
          <a:p>
            <a:endParaRPr lang="en-US" sz="4000" dirty="0"/>
          </a:p>
          <a:p>
            <a:endParaRPr lang="en-US" sz="4000" dirty="0"/>
          </a:p>
          <a:p>
            <a:endParaRPr lang="en-US" sz="4000" dirty="0"/>
          </a:p>
          <a:p>
            <a:endParaRPr lang="en-US" sz="4000" dirty="0"/>
          </a:p>
          <a:p>
            <a:r>
              <a:rPr lang="en-US" sz="4000" dirty="0"/>
              <a:t>Create SSO-protected pages</a:t>
            </a:r>
          </a:p>
        </p:txBody>
      </p:sp>
    </p:spTree>
    <p:extLst>
      <p:ext uri="{BB962C8B-B14F-4D97-AF65-F5344CB8AC3E}">
        <p14:creationId xmlns:p14="http://schemas.microsoft.com/office/powerpoint/2010/main" val="2300128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Use the Plugin “WP Private Content Plus”</a:t>
            </a:r>
          </a:p>
          <a:p>
            <a:endParaRPr lang="en-US" sz="2300" dirty="0"/>
          </a:p>
          <a:p>
            <a:r>
              <a:rPr lang="en-US" sz="2300" dirty="0"/>
              <a:t>For each page / post, under the “Restriction Settings” of “WP Private Content Plus“, in “Redirection URL“ dialog, enter “/</a:t>
            </a:r>
            <a:r>
              <a:rPr lang="en-US" sz="2300" dirty="0" err="1"/>
              <a:t>wp-login.php?redirect_to</a:t>
            </a:r>
            <a:r>
              <a:rPr lang="en-US" sz="2300" dirty="0"/>
              <a:t>=/</a:t>
            </a:r>
            <a:r>
              <a:rPr lang="en-US" sz="2300" b="1" i="1" dirty="0"/>
              <a:t>PERMALINK</a:t>
            </a:r>
            <a:r>
              <a:rPr lang="en-US" sz="2300" dirty="0"/>
              <a:t>/“, e.g.:  “/</a:t>
            </a:r>
            <a:r>
              <a:rPr lang="en-US" sz="2300" dirty="0" err="1"/>
              <a:t>wp-login.php?redirect_to</a:t>
            </a:r>
            <a:r>
              <a:rPr lang="en-US" sz="2300" dirty="0"/>
              <a:t>=/how-to-create-page-required-portal-login/”</a:t>
            </a:r>
          </a:p>
          <a:p>
            <a:endParaRPr lang="en-US" sz="2300" dirty="0"/>
          </a:p>
          <a:p>
            <a:r>
              <a:rPr lang="en-US" sz="2300" dirty="0"/>
              <a:t>Select the “Visibility” that matches your need</a:t>
            </a:r>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Create SSO-protected pages/posts</a:t>
            </a:r>
          </a:p>
        </p:txBody>
      </p:sp>
    </p:spTree>
    <p:extLst>
      <p:ext uri="{BB962C8B-B14F-4D97-AF65-F5344CB8AC3E}">
        <p14:creationId xmlns:p14="http://schemas.microsoft.com/office/powerpoint/2010/main" val="3459424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SSO-protected page/post</a:t>
            </a:r>
          </a:p>
        </p:txBody>
      </p:sp>
      <p:pic>
        <p:nvPicPr>
          <p:cNvPr id="22530" name="Picture 2" descr="https://wpcms-its.hku.hk/content/uploads/2020/04/protected4.png"/>
          <p:cNvPicPr>
            <a:picLocks noChangeAspect="1" noChangeArrowheads="1"/>
          </p:cNvPicPr>
          <p:nvPr/>
        </p:nvPicPr>
        <p:blipFill rotWithShape="1">
          <a:blip r:embed="rId3">
            <a:extLst>
              <a:ext uri="{28A0092B-C50C-407E-A947-70E740481C1C}">
                <a14:useLocalDpi xmlns:a14="http://schemas.microsoft.com/office/drawing/2010/main" val="0"/>
              </a:ext>
            </a:extLst>
          </a:blip>
          <a:srcRect b="28000"/>
          <a:stretch/>
        </p:blipFill>
        <p:spPr bwMode="auto">
          <a:xfrm>
            <a:off x="649054" y="1600200"/>
            <a:ext cx="383669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wpcms-its.hku.hk/content/uploads/2020/04/protected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328" y="1600200"/>
            <a:ext cx="3394170" cy="3566431"/>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wpcms-its.hku.hk/content/uploads/2020/04/protected6.png"/>
          <p:cNvPicPr>
            <a:picLocks noChangeAspect="1" noChangeArrowheads="1"/>
          </p:cNvPicPr>
          <p:nvPr/>
        </p:nvPicPr>
        <p:blipFill rotWithShape="1">
          <a:blip r:embed="rId5">
            <a:extLst>
              <a:ext uri="{28A0092B-C50C-407E-A947-70E740481C1C}">
                <a14:useLocalDpi xmlns:a14="http://schemas.microsoft.com/office/drawing/2010/main" val="0"/>
              </a:ext>
            </a:extLst>
          </a:blip>
          <a:srcRect b="21826"/>
          <a:stretch/>
        </p:blipFill>
        <p:spPr bwMode="auto">
          <a:xfrm>
            <a:off x="762001" y="3855991"/>
            <a:ext cx="2977116" cy="2011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6705600" y="5166631"/>
            <a:ext cx="1766898" cy="990600"/>
          </a:xfrm>
          <a:prstGeom prst="wedgeRectCallout">
            <a:avLst>
              <a:gd name="adj1" fmla="val -100957"/>
              <a:gd name="adj2" fmla="val -60304"/>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1. Redirection URL</a:t>
            </a:r>
          </a:p>
        </p:txBody>
      </p:sp>
      <p:sp>
        <p:nvSpPr>
          <p:cNvPr id="9" name="Rectangular Callout 8"/>
          <p:cNvSpPr/>
          <p:nvPr/>
        </p:nvSpPr>
        <p:spPr>
          <a:xfrm>
            <a:off x="3311430" y="2947306"/>
            <a:ext cx="1766898" cy="713898"/>
          </a:xfrm>
          <a:prstGeom prst="wedgeRectCallout">
            <a:avLst>
              <a:gd name="adj1" fmla="val -94488"/>
              <a:gd name="adj2" fmla="val -3338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2A. All users</a:t>
            </a:r>
          </a:p>
        </p:txBody>
      </p:sp>
      <p:sp>
        <p:nvSpPr>
          <p:cNvPr id="11" name="Rectangular Callout 10"/>
          <p:cNvSpPr/>
          <p:nvPr/>
        </p:nvSpPr>
        <p:spPr>
          <a:xfrm>
            <a:off x="3330480" y="5001849"/>
            <a:ext cx="1766898" cy="990600"/>
          </a:xfrm>
          <a:prstGeom prst="wedgeRectCallout">
            <a:avLst>
              <a:gd name="adj1" fmla="val -94488"/>
              <a:gd name="adj2" fmla="val -3338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2C. Specified users</a:t>
            </a:r>
          </a:p>
        </p:txBody>
      </p:sp>
      <p:sp>
        <p:nvSpPr>
          <p:cNvPr id="12" name="Rectangular Callout 11"/>
          <p:cNvSpPr/>
          <p:nvPr/>
        </p:nvSpPr>
        <p:spPr>
          <a:xfrm>
            <a:off x="6768172" y="3124200"/>
            <a:ext cx="1766898" cy="990600"/>
          </a:xfrm>
          <a:prstGeom prst="wedgeRectCallout">
            <a:avLst>
              <a:gd name="adj1" fmla="val -81550"/>
              <a:gd name="adj2" fmla="val 3777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2B. Specified type of users</a:t>
            </a:r>
          </a:p>
        </p:txBody>
      </p:sp>
      <p:sp>
        <p:nvSpPr>
          <p:cNvPr id="2" name="Oval 1"/>
          <p:cNvSpPr/>
          <p:nvPr/>
        </p:nvSpPr>
        <p:spPr>
          <a:xfrm>
            <a:off x="5070841" y="3737404"/>
            <a:ext cx="1117844" cy="8772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5114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Use the Plugin “WP Private Content Plus”</a:t>
            </a:r>
          </a:p>
          <a:p>
            <a:r>
              <a:rPr lang="en-US" sz="2300" dirty="0"/>
              <a:t>For each page / post, under the “Manage file attachment” of “WP Private Content Plus“, click “Add files” to upload / select attachment. </a:t>
            </a:r>
          </a:p>
          <a:p>
            <a:r>
              <a:rPr lang="en-US" sz="2300" dirty="0"/>
              <a:t>Select both “Visibility” and “Download” to “Members”</a:t>
            </a:r>
          </a:p>
          <a:p>
            <a:r>
              <a:rPr lang="en-US" sz="2300" dirty="0"/>
              <a:t>The generated attachment URL will not be usual “/uploads/XXXXX” URL pattern and required login.</a:t>
            </a:r>
          </a:p>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SSO-protected attachments</a:t>
            </a:r>
          </a:p>
        </p:txBody>
      </p:sp>
    </p:spTree>
    <p:extLst>
      <p:ext uri="{BB962C8B-B14F-4D97-AF65-F5344CB8AC3E}">
        <p14:creationId xmlns:p14="http://schemas.microsoft.com/office/powerpoint/2010/main" val="11224296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endParaRPr lang="en-US" sz="2300" dirty="0"/>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SSO-protected files</a:t>
            </a:r>
          </a:p>
        </p:txBody>
      </p:sp>
      <p:pic>
        <p:nvPicPr>
          <p:cNvPr id="22536" name="Picture 8" descr="https://wpcms-its.hku.hk/content/uploads/2020/04/protect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484" y="2124075"/>
            <a:ext cx="5611803" cy="37093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3581400" y="2438400"/>
            <a:ext cx="1524000" cy="990600"/>
          </a:xfrm>
          <a:prstGeom prst="wedgeRectCallout">
            <a:avLst>
              <a:gd name="adj1" fmla="val -102207"/>
              <a:gd name="adj2" fmla="val 59888"/>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1. Add Files</a:t>
            </a:r>
          </a:p>
        </p:txBody>
      </p:sp>
      <p:sp>
        <p:nvSpPr>
          <p:cNvPr id="9" name="Rectangular Callout 8"/>
          <p:cNvSpPr/>
          <p:nvPr/>
        </p:nvSpPr>
        <p:spPr>
          <a:xfrm>
            <a:off x="5334000" y="1828800"/>
            <a:ext cx="1524000" cy="990600"/>
          </a:xfrm>
          <a:prstGeom prst="wedgeRectCallout">
            <a:avLst>
              <a:gd name="adj1" fmla="val -38457"/>
              <a:gd name="adj2" fmla="val 286811"/>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2. Visibility: “Members”</a:t>
            </a:r>
          </a:p>
        </p:txBody>
      </p:sp>
      <p:sp>
        <p:nvSpPr>
          <p:cNvPr id="10" name="Rectangular Callout 9"/>
          <p:cNvSpPr/>
          <p:nvPr/>
        </p:nvSpPr>
        <p:spPr>
          <a:xfrm>
            <a:off x="6875744" y="3114675"/>
            <a:ext cx="1524000" cy="990600"/>
          </a:xfrm>
          <a:prstGeom prst="wedgeRectCallout">
            <a:avLst>
              <a:gd name="adj1" fmla="val -130332"/>
              <a:gd name="adj2" fmla="val 194503"/>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3. Download Permission: “Members”</a:t>
            </a:r>
          </a:p>
        </p:txBody>
      </p:sp>
    </p:spTree>
    <p:extLst>
      <p:ext uri="{BB962C8B-B14F-4D97-AF65-F5344CB8AC3E}">
        <p14:creationId xmlns:p14="http://schemas.microsoft.com/office/powerpoint/2010/main" val="288628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Online documentation</a:t>
            </a:r>
          </a:p>
          <a:p>
            <a:pPr marL="0" indent="0">
              <a:buNone/>
            </a:pPr>
            <a:r>
              <a:rPr lang="en-US" sz="2300" dirty="0"/>
              <a:t>	</a:t>
            </a:r>
            <a:r>
              <a:rPr lang="en-US" sz="2300" dirty="0">
                <a:hlinkClick r:id="rId3"/>
              </a:rPr>
              <a:t>https://wpcms-its.hku.hk</a:t>
            </a:r>
            <a:endParaRPr lang="en-US" sz="2300" dirty="0"/>
          </a:p>
          <a:p>
            <a:pPr marL="0" indent="0">
              <a:buNone/>
            </a:pPr>
            <a:r>
              <a:rPr lang="en-US" sz="2300" dirty="0"/>
              <a:t>	</a:t>
            </a:r>
            <a:r>
              <a:rPr lang="en-US" sz="2300" dirty="0">
                <a:hlinkClick r:id="rId4"/>
              </a:rPr>
              <a:t>https://wordpress.org/support/</a:t>
            </a:r>
            <a:endParaRPr lang="en-US" sz="2300" dirty="0"/>
          </a:p>
          <a:p>
            <a:endParaRPr lang="en-US" sz="2300" dirty="0"/>
          </a:p>
          <a:p>
            <a:r>
              <a:rPr lang="en-US" sz="2300" dirty="0"/>
              <a:t>Support email:</a:t>
            </a:r>
          </a:p>
          <a:p>
            <a:pPr marL="0" indent="0">
              <a:buNone/>
            </a:pPr>
            <a:r>
              <a:rPr lang="en-US" sz="2300" dirty="0"/>
              <a:t>	</a:t>
            </a:r>
            <a:r>
              <a:rPr lang="en-US" sz="2300" dirty="0">
                <a:hlinkClick r:id="rId5"/>
              </a:rPr>
              <a:t>wpcms@hku.hk</a:t>
            </a:r>
            <a:endParaRPr lang="en-US" sz="2300" dirty="0"/>
          </a:p>
          <a:p>
            <a:endParaRPr lang="en-US" sz="2300" dirty="0"/>
          </a:p>
        </p:txBody>
      </p:sp>
      <p:sp>
        <p:nvSpPr>
          <p:cNvPr id="6" name="CustomShape 1"/>
          <p:cNvSpPr/>
          <p:nvPr/>
        </p:nvSpPr>
        <p:spPr>
          <a:xfrm>
            <a:off x="212271" y="5334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latin typeface="Calibri"/>
              </a:rPr>
              <a:t>Support services</a:t>
            </a:r>
          </a:p>
        </p:txBody>
      </p:sp>
    </p:spTree>
    <p:extLst>
      <p:ext uri="{BB962C8B-B14F-4D97-AF65-F5344CB8AC3E}">
        <p14:creationId xmlns:p14="http://schemas.microsoft.com/office/powerpoint/2010/main" val="56268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Any Question?</a:t>
            </a:r>
          </a:p>
          <a:p>
            <a:r>
              <a:rPr lang="en-US" sz="2300" dirty="0"/>
              <a:t>Send your feedback from below evaluation form</a:t>
            </a:r>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r>
              <a:rPr lang="en-US" sz="1600" dirty="0">
                <a:highlight>
                  <a:srgbClr val="FFFF00"/>
                </a:highlight>
              </a:rPr>
              <a:t>https://hku.au1.qualtrics.com/jfe/form/SV_0lbNva5wxUSTS62 </a:t>
            </a:r>
          </a:p>
          <a:p>
            <a:endParaRPr lang="en-US" sz="2300" dirty="0"/>
          </a:p>
        </p:txBody>
      </p:sp>
      <p:sp>
        <p:nvSpPr>
          <p:cNvPr id="6" name="CustomShape 1"/>
          <p:cNvSpPr/>
          <p:nvPr/>
        </p:nvSpPr>
        <p:spPr>
          <a:xfrm>
            <a:off x="212271" y="519566"/>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r>
              <a:rPr lang="en-US" sz="3600" b="1" dirty="0">
                <a:solidFill>
                  <a:srgbClr val="7030A0"/>
                </a:solidFill>
              </a:rPr>
              <a:t>Q &amp; A</a:t>
            </a:r>
            <a:endParaRPr kumimoji="0" lang="en-US" sz="3600" b="1" i="0" u="none" strike="noStrike" kern="1200" cap="none" spc="0" normalizeH="0" baseline="0" noProof="0" dirty="0">
              <a:ln>
                <a:noFill/>
              </a:ln>
              <a:solidFill>
                <a:srgbClr val="7030A0"/>
              </a:solidFill>
              <a:effectLst/>
              <a:uLnTx/>
              <a:uFillTx/>
              <a:latin typeface="Arial"/>
            </a:endParaRPr>
          </a:p>
        </p:txBody>
      </p:sp>
      <p:sp>
        <p:nvSpPr>
          <p:cNvPr id="2" name="AutoShape 2" descr="data:image/png;base64,iVBORw0KGgoAAAANSUhEUgAAAMgAAADICAYAAACtWK6eAAAOdUlEQVR4Xu2d23bbyA5E7f//6Jy1MskZKUMJm11FipH2vBKNS6EKaNKO5/vHjx8/vvxPBERgE4FvBSIzROAxAgpEdojAEwQUiPQQAQUiB0RgDQE3yBpunvoQBBTIhzTaMtcQUCBruHnqQxBQIB/SaMtcQ0CBrOHmqQ9BQIF8SKMtcw0BBbKGm6c+BAEF8iGNtsw1BBTIGm6e+hAEFMiHNNoy1xBQIGu4eepDEFAgH9Joy1xDoCKQ7+/vtegHnNr6919b+bXtklLOyIX+uziK1Va9V+fBSo8UyA1qlBxtIiiQFeo+P0MHwhRZgSiQO47QIeEGmaQ1EGvH8appexpTf0kRNAa128qFTlQFco+eG8QN4gZ5Mt0OEwidWMnkvfq0oxgkdVD8rvTeRHOmdkfip0BoFxbsFMjXF8VgAd7/H1EgD9BLgGlP1Ffd+ymx2vXS9yEF8vX1lRCVNph+NaENaRNGgfydPJj45xVrQih4noiVnqXptQeCG4Qiv2ODJE1KGtKOuwMaZJps4OTsGVuZ9g0B9bX9TtPG4DaXUzdIm6gUmHZc2kxqR+toE7rtj9bR7geNS/uhQHYg1b7qvIqUtOSEbPSsAtmxCmnj6KqmdklcepbaUWK1xdX2R+tQIAqEauOnHSVWm9Btf7QOBfLmAmkToX2NS/KjG7htRydKEpfG8B1kB1JJQ+ikVCC8IUk/eJR/Lf2KNaCWNESB8M+ylLxJP2gMN8gOpJKGKBAFsuslkxJmi79nEPVVcb1i8YmV8IBH8YqFf8uUijppXDsGJQIV5hkv/UnOND8awyvWg69s9LPnlTYNFRfNmWJwxkCgOSuQHZ+Nk8ZRcrQbR0lOa6OT0g0yI/WxX7EScigQ/vJ9hqjdIG6Qn5o8g2x0i9JcqN08y/+xoP7oAJzinrpBpmT2Pm9PjvZVhzYz2UgUsxZhnsVr94PWdmRcBXLTBQVCKbltdyRRXyVMBaJAMlUM+P3tm0uBKBAF8gQBBaJAFMgrBFJDfacj+mKsHf93KPTdgr7D7WzpknnranfYBlmqqnBI4p9DfIpzoaVLLhTIA9ho47Q7R0hL7C4cUiAK5CcCVxd6getLLhSIAlEgT6RzKYEsSfyCh5KXUdqQM15kk1ySjXTBlsYpVV7S4ywu4kCBZFe2i7SxmoYCGX4O0p6obpAqfw93pkAUyB3J2gPhcAYfHECBKBAF8kRkFYG0rw2vesk8ow4aI5nkNAYdvkkuWzGS/Nq5TBgokGGDTAA+e06bueWDnqV2Z9SRDDaaH62X5jLFVSAKZOJI9MNIN8iDP748ov7EgKq//Vk2Wf3JFkjO0ona7gfFXoEokIfcS8hLz1I7BbKGQOWKtRb6n1N0aidb5W+c0HTyUoG8Cj+KPa2Xco3WO/lTIMM7CCXgBPTel3lKGJofJUwysJKztF6KM6138qdAFMgdRxKSJ2cVyAOpvgrUZPLSnKfp9Ps5nXb0xZjaJaSk+HnFoixQILte5il5KVETEVKS08HRzoXmt0LVS16xaNNpwW1/SVx6NiEbPUtzoXYUZwVCEd3xP7BMmk4btyNtZEqJQLcFnZQJVqiwB0YUZ4pLUgeNMdXrBpkQCp4nTaLkoKQMysBHaS4UF4oBHRy4kBtDBbKCGjxDieAG2QZUgXjFeig1Sg46taGmIzOaCx0cFIPLbxD6WbFtl3STgk+bSXOhGFB/dPvQOmh+CX40Rru2FUwrVyxacNtupeDfZ5IGt+NS8tK4FOeEgAl+Z+RHsZrsFMiA0JXIOzXzmfhpHZS8CoR2I3yPaN9badpJg2mMZEK/KoYCuUfeDeIGuUNAgRwgEDop218bki3QPks3Id0M9EpEsaf50bhUSDS/NjcozpNdZYO8CoQ2yWmTKDlofjTu1My97yC0DtrfRFxtDChWk50CWbhiUWIpkG1wKS5UcBPJk+cKRIHcIUBJSYcE3T5ukAdEpA1pA51MMUoOGqNNjiQ/2g8ao923ZBusnK1skAQsCiBtXNsfJTl9CV5p0rMzFJekRwkGtF4aoz1MpvwUyIAQbZwC2f7L8BMBn31YoGfpkKD+bu0UiAIZeZMMidH5LwMaww2y4yfzCfh06tDGuUHcIA/5mNxv2+8MbX8KpP+3y2iP6ACkw476q1+xaGAqJEpKGpfa0S2Q2NFcqF0bK1obverQ/GjcI8WwKdwfJ0ZUIJT23I4SkHqkRFUgFNEddgpkB1jQVIFAoBbNKl+xaGwFQpHidgqEY7ViqUBuUKPXi8RupUnPziiQNqL3/g4TCG0cJdsZd176dYW+tiUb8wxckhi0Hwl9KX5JjOmsAhkQSppEzyZ2lKjtGDTuRMC925EOpyTu7VkFokDuEKCbX4GEEqRAJ2u+fdYrFv+hoAJRID8RoFeTRFw0RnvoJANGgewQSNI4GobGoI2j/iiJ2nYUF3onp/W28aN1tO0oLlPcyjsIBT9JmsZoN7hNfOpvatzv5xTTV+FH62jbUVymuApkQIgSum03NU6BPEdIgVAGfW3/GjadqG3iU3+0PEoEWm97A9M62nYUlymuG8QNMnHkqy3qMWDB4FICoV9wkunUKriAPXZxpandJnnbHwWVxm3xpbJBFMh2exUIpT23UyDhzx441MdbKpA+xgpEgfxkFSUCpeDV/bXr8IpFEX2hnRukDz4V+uUFQt9LaCFtsrVbl+SX5JIQhv6KS7uXib8k5xWcD3tJT0CgZ2nBVITUXzu/JK4Cyf7c0IS9ApkQgs/dIBlR6WagdrBto5kCGSFiBgpEgTCmPLFK1J8Q0CsW/ypGsUp6Sa+oyfUxJusvB6duEJo0FcMZAFIi0JwpBokdJXmbqFv+aC4U5yTnFUwVyIAabZwC2QZSgazIcoGUdDpRQtO0qT8FokAop2I7SjavWBkpk+tK0qMkbvvsRFavWAvbjApzAv+o5/Rak5BNgYTdo1cTGoY2hF7FaFxqR/Oj5D0DPyp0mjPFitq1MaBxb+0O2yDt4igBFcg2DWg/qN0K2faeuUIuCmRv1x7YUwHTadwmB/VH7UqwPXVzhVwUSKnTCqQE5I0bBbIDU0pAr1hesXbQajStbBCq9LbdWN0vg1fFpfkldu3aqL/kC1hylg5KepWdsFcgF1vpU8P+fE4J3bZLSJ6cVSAH/JPbM8ixl9gt+3Zt1F9C8uSsAlEgu7RDCd22S0ienFUgCkSB/EKA/iDzyA8zlXeQXR0Fxsm0S8CicUEJP03+Rn9n4EdxodsiyXnqpQI58CWdEmFq0u/nZ/hLyEbzS+woVpf6ikWTpnZtAClYNG67jiv5UyD3CLhB3CCjPtsDhg4ir1gPWtMGsN3gkVG/DGgdV/LnBjlpg1BytO3aZEumGCUbxWDLH83v6kOCYkDtKA8mu8OuWLSQtt1U8N4XXkpAGpd+ukwITYVJBUdzSfy9igdT3xTIDUKUvBOoz57TGJSUVMCJP3pWgexgRnsiUH80ReqPEpDGVSDZ3+iifaP9mOzcIG6QO460CUj9te0m4tPnFYG0i2tPbQpGe7rTK8eV3hmSnCnOSb00v+RaeBtDgSxskAR8Kn4agw6nhLw05yQGrVeBPPgdpgR8etYNso2UAqEMemBHp1hiF6aIjisQBfInAl6xvGKNw8MNMkL0dxu0N1eyaRKytePSez/Fj7KkjQGNu2JX2SArgc88QxtMG9cmKsWiHVeBzMgrkBuMFAh/B6Hiol+dZqr+Y5HEpTFu7RSIAhl5Qzfw6OiXAR1EW/4UCEV5hx1tMG1c+6pDS2nHpWSj+NE6KM5vI5CkYAoqtaNNp/7oFSEhL82F4pzk8qoYZ/SN4ly/YlFQVxLce+YMoOlEpXa0RoqzAqGIznaVdxDauDmd3EKB9H9bll516ECgdjkbcg8KZAFD2mBqR1Ogg8gNQhGd7RTIjNF/LCjxqR1NQYFQpHp2hwnkSlcdChcldEJUmgu1a+dM4yb9pfidkcsUQ4HcINQmW0KiqXG/n7dzpnGT2hTIST/xpOSgTaf+aIMTEr0qZxo3qY3id0YuUww3iBtk4sjmcwWyAzY6eXe4RKbtuNQfnYAJiRAAO/5ANs2Zxk1qu1IuU72nbpAEmOTT5RYIiRja5Ej8TQ1+9q5Cz17J7gysbutVIDdotEWYCLNNymQ4tXNJ/CmQB+i1yesGSWj6urMKRIEcwj43yBqsXrG8Yq0x50Wn3CAHbJD2dYpO46tfCykuL9IC/l/YHVnHR2wQCmBit0UiBZJJK+lHa9MokJseJg1RIJkYki9+tG8rGSoQBXLHm9bkXSHjn2co8andSk4KRIEokCfKUSCDQOjUoZOXvuAncelETXKh71dnXD0pVit2CkSBrPBm8+9TUcFRcdGhs1QAPKRAFAikyr0ZJbkb5KTfKKUNadtR9tBpR6dsEtcrFkVvtnODuEFmlmxY0EHkBtmxQZY68ewLw/f3f57Sxp1ht5V6skGSnBPsac5Xyo9u9AmXUzfIlMze58lVImkmjatAvvCvi+zt/a190o8prgIZrliJkBSIAvnJgSMV/EzhNO6r7BTIOdyg/Z22xWa/fhQua0cmqED+RaC9zShhfAehSD2wowCGYdBxSiLkLDSisyfBL4lBsWrbJbDSepMYd+83R22QVoJ7/dBm7vW7Yk+bqUA4uhRT7vG55WEv6a0E9/pRINuI0WvwGXZ7e3prr0AS9B78RcdkQifp0GYm+SUx6DBp252BaRLDK1YLvcFPQl6aYhKjTXzqj9a2ZUfrTWLUBdJKRj8icDUEKu8gVyvKfESghYACaSGpn7dEQIG8ZVstqoWAAmkhqZ+3RECBvGVbLaqFgAJpIamft0RAgbxlWy2qhYACaSGpn7dEQIG8ZVstqoWAAmkhqZ+3RECBvGVbLaqFgAJpIamft0RAgbxlWy2qhYACaSGpn7dEQIG8ZVstqoWAAmkhqZ+3RECBvGVbLaqFwP8AuK8c1bCaIe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B1F6048-2BB6-4BF5-A10B-ACD112663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5" y="2800350"/>
            <a:ext cx="2381250" cy="2381250"/>
          </a:xfrm>
          <a:prstGeom prst="rect">
            <a:avLst/>
          </a:prstGeom>
        </p:spPr>
      </p:pic>
    </p:spTree>
    <p:extLst>
      <p:ext uri="{BB962C8B-B14F-4D97-AF65-F5344CB8AC3E}">
        <p14:creationId xmlns:p14="http://schemas.microsoft.com/office/powerpoint/2010/main" val="38979273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pPr marL="0" lvl="0" indent="0" algn="ctr">
              <a:buNone/>
              <a:defRPr/>
            </a:pPr>
            <a:endParaRPr lang="en-US" sz="4800" b="1" dirty="0">
              <a:solidFill>
                <a:srgbClr val="7030A0"/>
              </a:solidFill>
              <a:latin typeface="Calibri"/>
            </a:endParaRPr>
          </a:p>
          <a:p>
            <a:pPr marL="0" lvl="0" indent="0" algn="ctr">
              <a:buNone/>
              <a:defRPr/>
            </a:pPr>
            <a:endParaRPr lang="en-US" sz="4800" b="1" dirty="0">
              <a:solidFill>
                <a:srgbClr val="7030A0"/>
              </a:solidFill>
              <a:latin typeface="Calibri"/>
            </a:endParaRPr>
          </a:p>
          <a:p>
            <a:pPr marL="0" lvl="0" indent="0" algn="ctr">
              <a:buNone/>
              <a:defRPr/>
            </a:pPr>
            <a:r>
              <a:rPr lang="en-US" sz="4800" b="1" dirty="0">
                <a:solidFill>
                  <a:srgbClr val="7030A0"/>
                </a:solidFill>
                <a:latin typeface="Calibri"/>
              </a:rPr>
              <a:t>Thank you</a:t>
            </a:r>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lgn="ctr">
              <a:defRPr/>
            </a:pPr>
            <a:endParaRPr lang="en-US" sz="3600" b="1" dirty="0">
              <a:solidFill>
                <a:srgbClr val="7030A0"/>
              </a:solidFill>
              <a:latin typeface="Calibri"/>
            </a:endParaRPr>
          </a:p>
        </p:txBody>
      </p:sp>
    </p:spTree>
    <p:extLst>
      <p:ext uri="{BB962C8B-B14F-4D97-AF65-F5344CB8AC3E}">
        <p14:creationId xmlns:p14="http://schemas.microsoft.com/office/powerpoint/2010/main" val="33815134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1676400"/>
            <a:ext cx="9122229" cy="4604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In-house WordPress CMS is based on RedHat OpenShift Container Platform</a:t>
            </a:r>
          </a:p>
          <a:p>
            <a:r>
              <a:rPr lang="en-US" sz="2300" dirty="0"/>
              <a:t>WordPress 6.0.3 with PHP 7.4.6 MariaDB 10.2.22</a:t>
            </a:r>
          </a:p>
          <a:p>
            <a:r>
              <a:rPr lang="en-US" sz="2300" dirty="0"/>
              <a:t>Webmaster can install the themes and plugins</a:t>
            </a:r>
          </a:p>
          <a:p>
            <a:r>
              <a:rPr lang="en-US" sz="2300" dirty="0"/>
              <a:t>10 GB capacity for each site (Included both web and database) </a:t>
            </a:r>
          </a:p>
          <a:p>
            <a:r>
              <a:rPr lang="en-US" sz="2300" dirty="0"/>
              <a:t>Integrate with HKU Portal to enable Single Sign-On</a:t>
            </a:r>
          </a:p>
          <a:p>
            <a:pPr marL="742950" lvl="1" indent="-285750">
              <a:buFont typeface="Arial" panose="020B0604020202020204" pitchFamily="34" charset="0"/>
              <a:buChar char="•"/>
            </a:pPr>
            <a:r>
              <a:rPr lang="en-US" sz="2100" dirty="0"/>
              <a:t>Sign in by HKU Portal UID and PIN to start content creation;</a:t>
            </a:r>
          </a:p>
          <a:p>
            <a:pPr marL="742950" lvl="1" indent="-285750">
              <a:buFont typeface="Arial" panose="020B0604020202020204" pitchFamily="34" charset="0"/>
              <a:buChar char="•"/>
            </a:pPr>
            <a:r>
              <a:rPr lang="en-US" sz="2100" dirty="0"/>
              <a:t>Protect any restricted using HKU Portal authentication</a:t>
            </a:r>
            <a:endParaRPr lang="en-HK" sz="2100" dirty="0">
              <a:solidFill>
                <a:schemeClr val="tx1"/>
              </a:solidFill>
            </a:endParaRPr>
          </a:p>
          <a:p>
            <a:r>
              <a:rPr lang="en-US" sz="2300" dirty="0"/>
              <a:t>At least 10 quotas of WordPress sites are available free for each department </a:t>
            </a:r>
          </a:p>
          <a:p>
            <a:endParaRPr lang="en-US" sz="2300" dirty="0"/>
          </a:p>
        </p:txBody>
      </p:sp>
      <p:sp>
        <p:nvSpPr>
          <p:cNvPr id="6" name="CustomShape 1"/>
          <p:cNvSpPr/>
          <p:nvPr/>
        </p:nvSpPr>
        <p:spPr>
          <a:xfrm>
            <a:off x="212271" y="5334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3600" b="1" dirty="0">
                <a:solidFill>
                  <a:srgbClr val="7030A0"/>
                </a:solidFill>
                <a:latin typeface="Calibri"/>
              </a:rPr>
              <a:t>What’s ITS WordPress CMS Service</a:t>
            </a:r>
            <a:endParaRPr lang="en-US" sz="3600" b="1" dirty="0">
              <a:solidFill>
                <a:srgbClr val="7030A0"/>
              </a:solidFill>
            </a:endParaRPr>
          </a:p>
        </p:txBody>
      </p:sp>
    </p:spTree>
    <p:extLst>
      <p:ext uri="{BB962C8B-B14F-4D97-AF65-F5344CB8AC3E}">
        <p14:creationId xmlns:p14="http://schemas.microsoft.com/office/powerpoint/2010/main" val="14641459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2"/>
          <p:cNvSpPr txBox="1"/>
          <p:nvPr/>
        </p:nvSpPr>
        <p:spPr>
          <a:xfrm>
            <a:off x="0" y="2057400"/>
            <a:ext cx="9122229" cy="4223656"/>
          </a:xfrm>
          <a:prstGeom prst="rect">
            <a:avLst/>
          </a:prstGeom>
          <a:noFill/>
          <a:ln w="9360">
            <a:noFill/>
          </a:ln>
        </p:spPr>
        <p:txBody>
          <a:bodyPr/>
          <a:lstStyle>
            <a:defPPr>
              <a:defRPr lang="en-US"/>
            </a:defPPr>
            <a:lvl1pPr marL="457200" indent="-457200">
              <a:spcAft>
                <a:spcPts val="600"/>
              </a:spcAft>
              <a:buFont typeface="Wingdings" panose="05000000000000000000" pitchFamily="2" charset="2"/>
              <a:buChar char="§"/>
              <a:defRPr sz="2800">
                <a:solidFill>
                  <a:srgbClr val="000000"/>
                </a:solidFill>
              </a:defRPr>
            </a:lvl1pPr>
          </a:lstStyle>
          <a:p>
            <a:r>
              <a:rPr lang="en-US" sz="2300" dirty="0"/>
              <a:t>Submit CF83</a:t>
            </a:r>
          </a:p>
          <a:p>
            <a:pPr marL="0" indent="0">
              <a:buNone/>
            </a:pPr>
            <a:r>
              <a:rPr lang="en-US" sz="2300" dirty="0"/>
              <a:t>      Select “new WordPress site” under "Application type”</a:t>
            </a:r>
          </a:p>
          <a:p>
            <a:r>
              <a:rPr lang="en-US" sz="2300" dirty="0"/>
              <a:t>Then given the following information inside the form:</a:t>
            </a:r>
          </a:p>
          <a:p>
            <a:pPr marL="0" indent="0">
              <a:buNone/>
            </a:pPr>
            <a:r>
              <a:rPr lang="en-US" sz="2300" dirty="0"/>
              <a:t>	- Domain name XXXXX.hku.hk*</a:t>
            </a:r>
          </a:p>
          <a:p>
            <a:pPr marL="0" indent="0">
              <a:buNone/>
            </a:pPr>
            <a:r>
              <a:rPr lang="en-US" sz="2300" dirty="0"/>
              <a:t>	- Name of your website</a:t>
            </a:r>
          </a:p>
          <a:p>
            <a:pPr marL="0" indent="0">
              <a:buNone/>
            </a:pPr>
            <a:r>
              <a:rPr lang="en-US" sz="2300" dirty="0"/>
              <a:t>	- HKU Portal UID of your site administrator</a:t>
            </a:r>
          </a:p>
          <a:p>
            <a:endParaRPr lang="en-US" sz="2300" dirty="0"/>
          </a:p>
          <a:p>
            <a:pPr marL="0" indent="0">
              <a:buNone/>
            </a:pPr>
            <a:r>
              <a:rPr lang="en-US" sz="1800" dirty="0"/>
              <a:t>* As WordPress CMS uses HKU wildcard SSL certificate with WAF, the domain name will be limited to “XXXXX.hku.hk”. If applicants who want to make use of other domain, you should apply your own SSL certificate and key (via CF36).</a:t>
            </a:r>
          </a:p>
        </p:txBody>
      </p:sp>
      <p:sp>
        <p:nvSpPr>
          <p:cNvPr id="6" name="CustomShape 1"/>
          <p:cNvSpPr/>
          <p:nvPr/>
        </p:nvSpPr>
        <p:spPr>
          <a:xfrm>
            <a:off x="424543" y="609600"/>
            <a:ext cx="8697686"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lvl="0">
              <a:defRPr/>
            </a:pPr>
            <a:r>
              <a:rPr lang="en-US" sz="3600" b="1" dirty="0">
                <a:solidFill>
                  <a:srgbClr val="7030A0"/>
                </a:solidFill>
                <a:latin typeface="Calibri"/>
              </a:rPr>
              <a:t>How to start a webpage using WordPress CMS</a:t>
            </a:r>
          </a:p>
        </p:txBody>
      </p:sp>
    </p:spTree>
    <p:extLst>
      <p:ext uri="{BB962C8B-B14F-4D97-AF65-F5344CB8AC3E}">
        <p14:creationId xmlns:p14="http://schemas.microsoft.com/office/powerpoint/2010/main" val="1114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2655C63824A048B72490D4CD1C6DAE" ma:contentTypeVersion="17" ma:contentTypeDescription="Create a new document." ma:contentTypeScope="" ma:versionID="893f5a59c9c6bf8384f215f7484155ff">
  <xsd:schema xmlns:xsd="http://www.w3.org/2001/XMLSchema" xmlns:xs="http://www.w3.org/2001/XMLSchema" xmlns:p="http://schemas.microsoft.com/office/2006/metadata/properties" xmlns:ns1="http://schemas.microsoft.com/sharepoint/v3" xmlns:ns2="de990d2f-284f-4772-abdd-39c9c45b0d2a" xmlns:ns3="http://schemas.microsoft.com/sharepoint/v4" targetNamespace="http://schemas.microsoft.com/office/2006/metadata/properties" ma:root="true" ma:fieldsID="0a192df410414a724fe9863786f0e57d" ns1:_="" ns2:_="" ns3:_="">
    <xsd:import namespace="http://schemas.microsoft.com/sharepoint/v3"/>
    <xsd:import namespace="de990d2f-284f-4772-abdd-39c9c45b0d2a"/>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990d2f-284f-4772-abdd-39c9c45b0d2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6A2877-7885-478C-BBE0-89CE62D1A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990d2f-284f-4772-abdd-39c9c45b0d2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1E4A5-8A9B-41FC-A81F-F859E8BA5AA2}">
  <ds:schemaRefs>
    <ds:schemaRef ds:uri="http://schemas.microsoft.com/sharepoint/v3/contenttype/forms"/>
  </ds:schemaRefs>
</ds:datastoreItem>
</file>

<file path=customXml/itemProps3.xml><?xml version="1.0" encoding="utf-8"?>
<ds:datastoreItem xmlns:ds="http://schemas.openxmlformats.org/officeDocument/2006/customXml" ds:itemID="{5BD7F042-69CC-4BDF-B703-9F3281EE8CCB}">
  <ds:schemaRefs>
    <ds:schemaRef ds:uri="de990d2f-284f-4772-abdd-39c9c45b0d2a"/>
    <ds:schemaRef ds:uri="http://schemas.microsoft.com/sharepoint/v3"/>
    <ds:schemaRef ds:uri="http://schemas.microsoft.com/office/2006/metadata/properties"/>
    <ds:schemaRef ds:uri="http://www.w3.org/XML/1998/namespace"/>
    <ds:schemaRef ds:uri="http://schemas.microsoft.com/sharepoint/v4"/>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181</TotalTime>
  <Words>4090</Words>
  <Application>Microsoft Office PowerPoint</Application>
  <PresentationFormat>On-screen Show (4:3)</PresentationFormat>
  <Paragraphs>539</Paragraphs>
  <Slides>79</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DejaVu Sans</vt:lpstr>
      <vt:lpstr>新細明體</vt:lpstr>
      <vt:lpstr>新細明體</vt:lpstr>
      <vt:lpstr>StarSymbol</vt:lpstr>
      <vt:lpstr>Arial</vt:lpstr>
      <vt:lpstr>Calibri</vt:lpstr>
      <vt:lpstr>Times New Roman</vt:lpstr>
      <vt:lpstr>Trebuchet MS</vt:lpstr>
      <vt:lpstr>Wingdings</vt:lpstr>
      <vt:lpstr>Office Theme</vt:lpstr>
      <vt:lpstr>Training on ITS  WordPress CMS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Practices</vt:lpstr>
      <vt:lpstr>PowerPoint Presentation</vt:lpstr>
      <vt:lpstr>PowerPoint Presentation</vt:lpstr>
      <vt:lpstr>PowerPoint Presentation</vt:lpstr>
      <vt:lpstr>PowerPoint Presentation</vt:lpstr>
      <vt:lpstr>PowerPoint Presentation</vt:lpstr>
      <vt:lpstr>PowerPoint Presentation</vt:lpstr>
      <vt:lpstr>Lab Practices - Add New User and Grant User Role for accessing WP Page</vt:lpstr>
      <vt:lpstr>PowerPoint Presentation</vt:lpstr>
      <vt:lpstr>PowerPoint Presentation</vt:lpstr>
      <vt:lpstr>PowerPoint Presentation</vt:lpstr>
      <vt:lpstr>PowerPoint Presentation</vt:lpstr>
      <vt:lpstr>Lab Practices – Install themes</vt:lpstr>
      <vt:lpstr>Lab Practices - Continuous install themes (Two Methods)</vt:lpstr>
      <vt:lpstr>PowerPoint Presentation</vt:lpstr>
      <vt:lpstr>PowerPoint Presentation</vt:lpstr>
      <vt:lpstr>Lab Practices – Install Plugins</vt:lpstr>
      <vt:lpstr>PowerPoint Presentation</vt:lpstr>
      <vt:lpstr>PowerPoint Presentation</vt:lpstr>
      <vt:lpstr>PowerPoint Presentation</vt:lpstr>
      <vt:lpstr>PowerPoint Presentation</vt:lpstr>
      <vt:lpstr>PowerPoint Presentation</vt:lpstr>
      <vt:lpstr>Lab Practices – Add New Categories</vt:lpstr>
      <vt:lpstr>Lab Practices - Continuous Add New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Menus (For Themes Twenty Twenty-One)</vt:lpstr>
      <vt:lpstr>Create Menus (For Themes Twenty Twenty-One)</vt:lpstr>
      <vt:lpstr>Create Menus (For Themes Twenty Twenty-Two)</vt:lpstr>
      <vt:lpstr>Create Menus (For Themes Twenty Twenty-Two)</vt:lpstr>
      <vt:lpstr>Create Menus (For Themes Twenty Twenty-Two)</vt:lpstr>
      <vt:lpstr>Create Menus (For Themes Twenty Twenty-Two)</vt:lpstr>
      <vt:lpstr>Create Menus (For Themes Twenty Twenty-Two)</vt:lpstr>
      <vt:lpstr>Create Menus (For Themes Twenty Twenty-Two)</vt:lpstr>
      <vt:lpstr>PowerPoint Presentation</vt:lpstr>
      <vt:lpstr>PowerPoint Presentation</vt:lpstr>
      <vt:lpstr>PowerPoint Presentation</vt:lpstr>
      <vt:lpstr>PowerPoint Presentation</vt:lpstr>
      <vt:lpstr>Configure WP settings </vt:lpstr>
      <vt:lpstr>Configure WP settings </vt:lpstr>
      <vt:lpstr>Block List View</vt:lpstr>
      <vt:lpstr>Block List View</vt:lpstr>
      <vt:lpstr>Heading</vt:lpstr>
      <vt:lpstr>Pattern Directory</vt:lpstr>
      <vt:lpstr>Pattern Directory</vt:lpstr>
      <vt:lpstr>Pattern Directory</vt:lpstr>
      <vt:lpstr>PDF Viewer</vt:lpstr>
      <vt:lpstr>PDF Viewer</vt:lpstr>
      <vt:lpstr>Reusable Block Flow</vt:lpstr>
      <vt:lpstr>Reusable Block Flow</vt:lpstr>
      <vt:lpstr>Reusable Block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Gripen Kwok</dc:creator>
  <cp:lastModifiedBy>Gripen Kwok</cp:lastModifiedBy>
  <cp:revision>917</cp:revision>
  <cp:lastPrinted>2020-06-12T03:45:07Z</cp:lastPrinted>
  <dcterms:modified xsi:type="dcterms:W3CDTF">2022-12-09T04:33:19Z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0x0101005B2655C63824A048B72490D4CD1C6DAE</vt:lpwstr>
  </property>
  <property fmtid="{D5CDD505-2E9C-101B-9397-08002B2CF9AE}" pid="3" name="_dlc_DocIdItemGuid">
    <vt:lpwstr>14b9dc41-09d3-46be-94b1-709dc1d2bc72</vt:lpwstr>
  </property>
</Properties>
</file>